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6" r:id="rId3"/>
    <p:sldMasterId id="2147483687" r:id="rId4"/>
  </p:sldMasterIdLst>
  <p:notesMasterIdLst>
    <p:notesMasterId r:id="rId49"/>
  </p:notesMasterIdLst>
  <p:sldIdLst>
    <p:sldId id="420" r:id="rId5"/>
    <p:sldId id="325" r:id="rId6"/>
    <p:sldId id="351" r:id="rId7"/>
    <p:sldId id="423" r:id="rId8"/>
    <p:sldId id="350" r:id="rId9"/>
    <p:sldId id="354" r:id="rId10"/>
    <p:sldId id="356" r:id="rId11"/>
    <p:sldId id="358" r:id="rId12"/>
    <p:sldId id="355" r:id="rId13"/>
    <p:sldId id="336" r:id="rId14"/>
    <p:sldId id="359" r:id="rId15"/>
    <p:sldId id="433" r:id="rId16"/>
    <p:sldId id="296" r:id="rId17"/>
    <p:sldId id="361" r:id="rId18"/>
    <p:sldId id="362" r:id="rId19"/>
    <p:sldId id="390" r:id="rId20"/>
    <p:sldId id="391" r:id="rId21"/>
    <p:sldId id="415" r:id="rId22"/>
    <p:sldId id="426" r:id="rId23"/>
    <p:sldId id="412" r:id="rId24"/>
    <p:sldId id="413" r:id="rId25"/>
    <p:sldId id="395" r:id="rId26"/>
    <p:sldId id="396" r:id="rId27"/>
    <p:sldId id="399" r:id="rId28"/>
    <p:sldId id="414" r:id="rId29"/>
    <p:sldId id="398" r:id="rId30"/>
    <p:sldId id="397" r:id="rId31"/>
    <p:sldId id="416" r:id="rId32"/>
    <p:sldId id="400" r:id="rId33"/>
    <p:sldId id="417" r:id="rId34"/>
    <p:sldId id="401" r:id="rId35"/>
    <p:sldId id="402" r:id="rId36"/>
    <p:sldId id="403" r:id="rId37"/>
    <p:sldId id="405" r:id="rId38"/>
    <p:sldId id="404" r:id="rId39"/>
    <p:sldId id="418" r:id="rId40"/>
    <p:sldId id="406" r:id="rId41"/>
    <p:sldId id="372" r:id="rId42"/>
    <p:sldId id="421" r:id="rId43"/>
    <p:sldId id="419" r:id="rId44"/>
    <p:sldId id="425" r:id="rId45"/>
    <p:sldId id="409" r:id="rId46"/>
    <p:sldId id="429" r:id="rId47"/>
    <p:sldId id="321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1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8" autoAdjust="0"/>
    <p:restoredTop sz="96222" autoAdjust="0"/>
  </p:normalViewPr>
  <p:slideViewPr>
    <p:cSldViewPr>
      <p:cViewPr varScale="1">
        <p:scale>
          <a:sx n="80" d="100"/>
          <a:sy n="80" d="100"/>
        </p:scale>
        <p:origin x="13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338966853728046E-3"/>
                  <c:y val="-4.290063866777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CF-4427-A9FE-451B6D2BE2E3}"/>
                </c:ext>
              </c:extLst>
            </c:dLbl>
            <c:dLbl>
              <c:idx val="1"/>
              <c:layout>
                <c:manualLayout>
                  <c:x val="0"/>
                  <c:y val="-4.290063866777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CF-4427-A9FE-451B6D2BE2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 2010 / 2011 уч. год</c:v>
                </c:pt>
                <c:pt idx="1">
                  <c:v>2011 / 2012 уч. год</c:v>
                </c:pt>
              </c:strCache>
            </c:strRef>
          </c:cat>
          <c:val>
            <c:numRef>
              <c:f>Лист1!$B$2:$C$2</c:f>
              <c:numCache>
                <c:formatCode>0%</c:formatCode>
                <c:ptCount val="2"/>
                <c:pt idx="0">
                  <c:v>0.44000000000000128</c:v>
                </c:pt>
                <c:pt idx="1">
                  <c:v>0.69000000000000483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CF-4427-A9FE-451B6D2BE2E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051726985289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CF-4427-A9FE-451B6D2BE2E3}"/>
                </c:ext>
              </c:extLst>
            </c:dLbl>
            <c:dLbl>
              <c:idx val="1"/>
              <c:layout>
                <c:manualLayout>
                  <c:x val="2.8677933707456377E-2"/>
                  <c:y val="-4.05172698528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CF-4427-A9FE-451B6D2BE2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 2010 / 2011 уч. год</c:v>
                </c:pt>
                <c:pt idx="1">
                  <c:v>2011 / 2012 уч. год</c:v>
                </c:pt>
              </c:strCache>
            </c:strRef>
          </c:cat>
          <c:val>
            <c:numRef>
              <c:f>Лист1!$B$3:$C$3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0.31000000000000238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CF-4427-A9FE-451B6D2BE2E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471173482982563E-2"/>
                  <c:y val="-2.860042577851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CF-4427-A9FE-451B6D2BE2E3}"/>
                </c:ext>
              </c:extLst>
            </c:dLbl>
            <c:dLbl>
              <c:idx val="1"/>
              <c:layout>
                <c:manualLayout>
                  <c:x val="1.7206760224473757E-2"/>
                  <c:y val="-4.290063866777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CF-4427-A9FE-451B6D2BE2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 2010 / 2011 уч. год</c:v>
                </c:pt>
                <c:pt idx="1">
                  <c:v>2011 / 2012 уч. год</c:v>
                </c:pt>
              </c:strCache>
            </c:strRef>
          </c:cat>
          <c:val>
            <c:numRef>
              <c:f>Лист1!$B$4:$C$4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CF-4427-A9FE-451B6D2BE2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4863104"/>
        <c:axId val="194864640"/>
        <c:axId val="0"/>
      </c:bar3DChart>
      <c:catAx>
        <c:axId val="194863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864640"/>
        <c:crosses val="autoZero"/>
        <c:auto val="1"/>
        <c:lblAlgn val="ctr"/>
        <c:lblOffset val="100"/>
        <c:noMultiLvlLbl val="0"/>
      </c:catAx>
      <c:valAx>
        <c:axId val="194864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9486310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sz="18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BB642-5E01-47AA-A402-7EFA033845FE}" type="doc">
      <dgm:prSet loTypeId="urn:microsoft.com/office/officeart/2005/8/layout/list1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5838F1F-6365-4B65-82AB-E58D6253F716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ДИАГНОСТИЧЕСКИЙ</a:t>
          </a:r>
        </a:p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выявление уровня развития детей с ярко выраженными интеллектуальными способностями</a:t>
          </a:r>
          <a:endParaRPr lang="ru-RU" sz="20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80FB324-6C72-4D9D-8E28-CA3B062459AE}" type="parTrans" cxnId="{A302850A-E9D3-4CAC-A6BD-E0FCE44E7EAE}">
      <dgm:prSet/>
      <dgm:spPr/>
      <dgm:t>
        <a:bodyPr/>
        <a:lstStyle/>
        <a:p>
          <a:endParaRPr lang="ru-RU"/>
        </a:p>
      </dgm:t>
    </dgm:pt>
    <dgm:pt modelId="{876110DF-E820-4194-A2C0-8A873E23D6DB}" type="sibTrans" cxnId="{A302850A-E9D3-4CAC-A6BD-E0FCE44E7EAE}">
      <dgm:prSet/>
      <dgm:spPr/>
      <dgm:t>
        <a:bodyPr/>
        <a:lstStyle/>
        <a:p>
          <a:endParaRPr lang="ru-RU"/>
        </a:p>
      </dgm:t>
    </dgm:pt>
    <dgm:pt modelId="{A9EC79FA-FBDA-488E-B495-B67F385C3AAB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РАЗВИВАЮЩИЙ</a:t>
          </a:r>
        </a:p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развитие  интеллектуальных способностей детей старшего дошкольного возраста</a:t>
          </a:r>
          <a:endParaRPr lang="ru-RU" sz="20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047599C-6FF0-4D4B-8BCF-A5B31A09B1C0}" type="parTrans" cxnId="{ADD6D23D-117A-4665-B24E-3B82424702EF}">
      <dgm:prSet/>
      <dgm:spPr/>
      <dgm:t>
        <a:bodyPr/>
        <a:lstStyle/>
        <a:p>
          <a:endParaRPr lang="ru-RU"/>
        </a:p>
      </dgm:t>
    </dgm:pt>
    <dgm:pt modelId="{F739384F-14F7-4A9A-B95E-890E5E40F5AA}" type="sibTrans" cxnId="{ADD6D23D-117A-4665-B24E-3B82424702EF}">
      <dgm:prSet/>
      <dgm:spPr/>
      <dgm:t>
        <a:bodyPr/>
        <a:lstStyle/>
        <a:p>
          <a:endParaRPr lang="ru-RU"/>
        </a:p>
      </dgm:t>
    </dgm:pt>
    <dgm:pt modelId="{FA0F7AD0-F934-4BA6-B028-BA7DE3D7DAAF}">
      <dgm:prSet phldrT="[Текст]" custT="1"/>
      <dgm:spPr/>
      <dgm:t>
        <a:bodyPr/>
        <a:lstStyle/>
        <a:p>
          <a:pPr algn="ctr"/>
          <a:endParaRPr lang="ru-RU" sz="3200" b="1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КОНТРОЛЬНЫЙ</a:t>
          </a:r>
        </a:p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оценка результативности развивающих занятий</a:t>
          </a:r>
        </a:p>
        <a:p>
          <a:pPr algn="ctr"/>
          <a:endParaRPr lang="ru-RU" sz="3200" b="1" dirty="0">
            <a:latin typeface="Arial" pitchFamily="34" charset="0"/>
            <a:cs typeface="Arial" pitchFamily="34" charset="0"/>
          </a:endParaRPr>
        </a:p>
      </dgm:t>
    </dgm:pt>
    <dgm:pt modelId="{5995DF35-46AF-4551-BCDB-AA969F90676E}" type="parTrans" cxnId="{BEFAF3AE-3DB7-4D9E-9E16-83BA2FBDDC3B}">
      <dgm:prSet/>
      <dgm:spPr/>
      <dgm:t>
        <a:bodyPr/>
        <a:lstStyle/>
        <a:p>
          <a:endParaRPr lang="ru-RU"/>
        </a:p>
      </dgm:t>
    </dgm:pt>
    <dgm:pt modelId="{E607CDE3-6C81-485C-9658-ED84E85F82A5}" type="sibTrans" cxnId="{BEFAF3AE-3DB7-4D9E-9E16-83BA2FBDDC3B}">
      <dgm:prSet/>
      <dgm:spPr/>
      <dgm:t>
        <a:bodyPr/>
        <a:lstStyle/>
        <a:p>
          <a:endParaRPr lang="ru-RU"/>
        </a:p>
      </dgm:t>
    </dgm:pt>
    <dgm:pt modelId="{4407DBD5-8204-42C5-B4DF-51987F2AA5C4}" type="pres">
      <dgm:prSet presAssocID="{2A5BB642-5E01-47AA-A402-7EFA033845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AD2DA3-0041-41AA-ABC7-CDFEFB4B8A78}" type="pres">
      <dgm:prSet presAssocID="{45838F1F-6365-4B65-82AB-E58D6253F716}" presName="parentLin" presStyleCnt="0"/>
      <dgm:spPr/>
      <dgm:t>
        <a:bodyPr/>
        <a:lstStyle/>
        <a:p>
          <a:endParaRPr lang="ru-RU"/>
        </a:p>
      </dgm:t>
    </dgm:pt>
    <dgm:pt modelId="{0421A7A2-1254-416E-84D4-2EAB53A6D364}" type="pres">
      <dgm:prSet presAssocID="{45838F1F-6365-4B65-82AB-E58D6253F71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F162178-C165-4876-B5D6-40E472F1C1E8}" type="pres">
      <dgm:prSet presAssocID="{45838F1F-6365-4B65-82AB-E58D6253F716}" presName="parentText" presStyleLbl="node1" presStyleIdx="0" presStyleCnt="3" custScaleX="1381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C9C40-5CFE-4837-80F3-2EA2BF58FE1E}" type="pres">
      <dgm:prSet presAssocID="{45838F1F-6365-4B65-82AB-E58D6253F716}" presName="negativeSpace" presStyleCnt="0"/>
      <dgm:spPr/>
      <dgm:t>
        <a:bodyPr/>
        <a:lstStyle/>
        <a:p>
          <a:endParaRPr lang="ru-RU"/>
        </a:p>
      </dgm:t>
    </dgm:pt>
    <dgm:pt modelId="{C1C82ABD-F485-4F58-9DC7-128E28B59C60}" type="pres">
      <dgm:prSet presAssocID="{45838F1F-6365-4B65-82AB-E58D6253F71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06BFD-6C25-4B2D-B757-16131FF35053}" type="pres">
      <dgm:prSet presAssocID="{876110DF-E820-4194-A2C0-8A873E23D6DB}" presName="spaceBetweenRectangles" presStyleCnt="0"/>
      <dgm:spPr/>
      <dgm:t>
        <a:bodyPr/>
        <a:lstStyle/>
        <a:p>
          <a:endParaRPr lang="ru-RU"/>
        </a:p>
      </dgm:t>
    </dgm:pt>
    <dgm:pt modelId="{CD7DBFBC-5926-47B3-937A-F4E3E64BBBB0}" type="pres">
      <dgm:prSet presAssocID="{A9EC79FA-FBDA-488E-B495-B67F385C3AAB}" presName="parentLin" presStyleCnt="0"/>
      <dgm:spPr/>
      <dgm:t>
        <a:bodyPr/>
        <a:lstStyle/>
        <a:p>
          <a:endParaRPr lang="ru-RU"/>
        </a:p>
      </dgm:t>
    </dgm:pt>
    <dgm:pt modelId="{99E9B78E-C0A7-4BF7-BC43-93CC366C01EB}" type="pres">
      <dgm:prSet presAssocID="{A9EC79FA-FBDA-488E-B495-B67F385C3AA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45D3A11-B132-4590-98F2-61D9BE19B4B3}" type="pres">
      <dgm:prSet presAssocID="{A9EC79FA-FBDA-488E-B495-B67F385C3AAB}" presName="parentText" presStyleLbl="node1" presStyleIdx="1" presStyleCnt="3" custScaleX="138265" custScaleY="1063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CC6DF-2510-4C25-8E0C-8AF6024ABDCD}" type="pres">
      <dgm:prSet presAssocID="{A9EC79FA-FBDA-488E-B495-B67F385C3AAB}" presName="negativeSpace" presStyleCnt="0"/>
      <dgm:spPr/>
      <dgm:t>
        <a:bodyPr/>
        <a:lstStyle/>
        <a:p>
          <a:endParaRPr lang="ru-RU"/>
        </a:p>
      </dgm:t>
    </dgm:pt>
    <dgm:pt modelId="{2962F834-251B-4C8E-8210-2BDD16194AF1}" type="pres">
      <dgm:prSet presAssocID="{A9EC79FA-FBDA-488E-B495-B67F385C3AA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3A94C-5A85-4643-B5BB-9FA1EA9DB1CA}" type="pres">
      <dgm:prSet presAssocID="{F739384F-14F7-4A9A-B95E-890E5E40F5AA}" presName="spaceBetweenRectangles" presStyleCnt="0"/>
      <dgm:spPr/>
      <dgm:t>
        <a:bodyPr/>
        <a:lstStyle/>
        <a:p>
          <a:endParaRPr lang="ru-RU"/>
        </a:p>
      </dgm:t>
    </dgm:pt>
    <dgm:pt modelId="{FDD7EAC9-B3E4-43D8-9992-BA6F1D85B6F9}" type="pres">
      <dgm:prSet presAssocID="{FA0F7AD0-F934-4BA6-B028-BA7DE3D7DAAF}" presName="parentLin" presStyleCnt="0"/>
      <dgm:spPr/>
      <dgm:t>
        <a:bodyPr/>
        <a:lstStyle/>
        <a:p>
          <a:endParaRPr lang="ru-RU"/>
        </a:p>
      </dgm:t>
    </dgm:pt>
    <dgm:pt modelId="{EBEE0C5A-5BFF-4B3F-8460-18DF1A089A71}" type="pres">
      <dgm:prSet presAssocID="{FA0F7AD0-F934-4BA6-B028-BA7DE3D7DAA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A2B94D6-4584-43D4-BAA2-FD2C4089402F}" type="pres">
      <dgm:prSet presAssocID="{FA0F7AD0-F934-4BA6-B028-BA7DE3D7DAAF}" presName="parentText" presStyleLbl="node1" presStyleIdx="2" presStyleCnt="3" custScaleX="142857" custScaleY="108035" custLinFactNeighborX="12528" custLinFactNeighborY="-19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A97BE-EEB8-4B65-A942-6C7D4E031E16}" type="pres">
      <dgm:prSet presAssocID="{FA0F7AD0-F934-4BA6-B028-BA7DE3D7DAAF}" presName="negativeSpace" presStyleCnt="0"/>
      <dgm:spPr/>
      <dgm:t>
        <a:bodyPr/>
        <a:lstStyle/>
        <a:p>
          <a:endParaRPr lang="ru-RU"/>
        </a:p>
      </dgm:t>
    </dgm:pt>
    <dgm:pt modelId="{AD1BAC2E-9282-443C-BEC5-B760ECD6B293}" type="pres">
      <dgm:prSet presAssocID="{FA0F7AD0-F934-4BA6-B028-BA7DE3D7DAA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730CDE-88A1-4404-A704-C830A3DAF05D}" type="presOf" srcId="{A9EC79FA-FBDA-488E-B495-B67F385C3AAB}" destId="{345D3A11-B132-4590-98F2-61D9BE19B4B3}" srcOrd="1" destOrd="0" presId="urn:microsoft.com/office/officeart/2005/8/layout/list1"/>
    <dgm:cxn modelId="{3E7F501D-FEAC-43A8-950E-01984540C7C5}" type="presOf" srcId="{45838F1F-6365-4B65-82AB-E58D6253F716}" destId="{6F162178-C165-4876-B5D6-40E472F1C1E8}" srcOrd="1" destOrd="0" presId="urn:microsoft.com/office/officeart/2005/8/layout/list1"/>
    <dgm:cxn modelId="{C95562BD-D08E-4D88-A601-70C53F0BBB41}" type="presOf" srcId="{45838F1F-6365-4B65-82AB-E58D6253F716}" destId="{0421A7A2-1254-416E-84D4-2EAB53A6D364}" srcOrd="0" destOrd="0" presId="urn:microsoft.com/office/officeart/2005/8/layout/list1"/>
    <dgm:cxn modelId="{ADD6D23D-117A-4665-B24E-3B82424702EF}" srcId="{2A5BB642-5E01-47AA-A402-7EFA033845FE}" destId="{A9EC79FA-FBDA-488E-B495-B67F385C3AAB}" srcOrd="1" destOrd="0" parTransId="{B047599C-6FF0-4D4B-8BCF-A5B31A09B1C0}" sibTransId="{F739384F-14F7-4A9A-B95E-890E5E40F5AA}"/>
    <dgm:cxn modelId="{21CFC114-6591-42DB-9480-98F625923042}" type="presOf" srcId="{FA0F7AD0-F934-4BA6-B028-BA7DE3D7DAAF}" destId="{4A2B94D6-4584-43D4-BAA2-FD2C4089402F}" srcOrd="1" destOrd="0" presId="urn:microsoft.com/office/officeart/2005/8/layout/list1"/>
    <dgm:cxn modelId="{BEFAF3AE-3DB7-4D9E-9E16-83BA2FBDDC3B}" srcId="{2A5BB642-5E01-47AA-A402-7EFA033845FE}" destId="{FA0F7AD0-F934-4BA6-B028-BA7DE3D7DAAF}" srcOrd="2" destOrd="0" parTransId="{5995DF35-46AF-4551-BCDB-AA969F90676E}" sibTransId="{E607CDE3-6C81-485C-9658-ED84E85F82A5}"/>
    <dgm:cxn modelId="{AD2FEB16-B9CC-41D9-AE68-A9E6A2E4309C}" type="presOf" srcId="{FA0F7AD0-F934-4BA6-B028-BA7DE3D7DAAF}" destId="{EBEE0C5A-5BFF-4B3F-8460-18DF1A089A71}" srcOrd="0" destOrd="0" presId="urn:microsoft.com/office/officeart/2005/8/layout/list1"/>
    <dgm:cxn modelId="{10579F2D-4890-400C-B3AF-5C403CA2CE64}" type="presOf" srcId="{A9EC79FA-FBDA-488E-B495-B67F385C3AAB}" destId="{99E9B78E-C0A7-4BF7-BC43-93CC366C01EB}" srcOrd="0" destOrd="0" presId="urn:microsoft.com/office/officeart/2005/8/layout/list1"/>
    <dgm:cxn modelId="{46F511F9-78E3-4681-94DB-B997B3A6789A}" type="presOf" srcId="{2A5BB642-5E01-47AA-A402-7EFA033845FE}" destId="{4407DBD5-8204-42C5-B4DF-51987F2AA5C4}" srcOrd="0" destOrd="0" presId="urn:microsoft.com/office/officeart/2005/8/layout/list1"/>
    <dgm:cxn modelId="{A302850A-E9D3-4CAC-A6BD-E0FCE44E7EAE}" srcId="{2A5BB642-5E01-47AA-A402-7EFA033845FE}" destId="{45838F1F-6365-4B65-82AB-E58D6253F716}" srcOrd="0" destOrd="0" parTransId="{280FB324-6C72-4D9D-8E28-CA3B062459AE}" sibTransId="{876110DF-E820-4194-A2C0-8A873E23D6DB}"/>
    <dgm:cxn modelId="{8BB19A3A-91A6-4B84-B2C0-448DAA0786F7}" type="presParOf" srcId="{4407DBD5-8204-42C5-B4DF-51987F2AA5C4}" destId="{47AD2DA3-0041-41AA-ABC7-CDFEFB4B8A78}" srcOrd="0" destOrd="0" presId="urn:microsoft.com/office/officeart/2005/8/layout/list1"/>
    <dgm:cxn modelId="{5916D467-5372-4150-AAEA-90C311218F1F}" type="presParOf" srcId="{47AD2DA3-0041-41AA-ABC7-CDFEFB4B8A78}" destId="{0421A7A2-1254-416E-84D4-2EAB53A6D364}" srcOrd="0" destOrd="0" presId="urn:microsoft.com/office/officeart/2005/8/layout/list1"/>
    <dgm:cxn modelId="{23C55DEA-7E40-4899-98C7-1836F4789189}" type="presParOf" srcId="{47AD2DA3-0041-41AA-ABC7-CDFEFB4B8A78}" destId="{6F162178-C165-4876-B5D6-40E472F1C1E8}" srcOrd="1" destOrd="0" presId="urn:microsoft.com/office/officeart/2005/8/layout/list1"/>
    <dgm:cxn modelId="{7CDCC8C1-0D31-4147-A6AD-2E490A56BBBB}" type="presParOf" srcId="{4407DBD5-8204-42C5-B4DF-51987F2AA5C4}" destId="{D82C9C40-5CFE-4837-80F3-2EA2BF58FE1E}" srcOrd="1" destOrd="0" presId="urn:microsoft.com/office/officeart/2005/8/layout/list1"/>
    <dgm:cxn modelId="{148AF9F7-7CE9-472E-A219-7E7DB0038BB2}" type="presParOf" srcId="{4407DBD5-8204-42C5-B4DF-51987F2AA5C4}" destId="{C1C82ABD-F485-4F58-9DC7-128E28B59C60}" srcOrd="2" destOrd="0" presId="urn:microsoft.com/office/officeart/2005/8/layout/list1"/>
    <dgm:cxn modelId="{617D6A57-EDD3-463F-9EEB-469550C1B80D}" type="presParOf" srcId="{4407DBD5-8204-42C5-B4DF-51987F2AA5C4}" destId="{19406BFD-6C25-4B2D-B757-16131FF35053}" srcOrd="3" destOrd="0" presId="urn:microsoft.com/office/officeart/2005/8/layout/list1"/>
    <dgm:cxn modelId="{1F2F4C1E-C2AD-4934-9BE8-3AA35538B1E8}" type="presParOf" srcId="{4407DBD5-8204-42C5-B4DF-51987F2AA5C4}" destId="{CD7DBFBC-5926-47B3-937A-F4E3E64BBBB0}" srcOrd="4" destOrd="0" presId="urn:microsoft.com/office/officeart/2005/8/layout/list1"/>
    <dgm:cxn modelId="{077FB3CC-72A3-46A9-8D98-85FA143ABA63}" type="presParOf" srcId="{CD7DBFBC-5926-47B3-937A-F4E3E64BBBB0}" destId="{99E9B78E-C0A7-4BF7-BC43-93CC366C01EB}" srcOrd="0" destOrd="0" presId="urn:microsoft.com/office/officeart/2005/8/layout/list1"/>
    <dgm:cxn modelId="{67D4E440-8977-432B-92F3-E790CB7B8C5C}" type="presParOf" srcId="{CD7DBFBC-5926-47B3-937A-F4E3E64BBBB0}" destId="{345D3A11-B132-4590-98F2-61D9BE19B4B3}" srcOrd="1" destOrd="0" presId="urn:microsoft.com/office/officeart/2005/8/layout/list1"/>
    <dgm:cxn modelId="{053B14CB-2586-45C5-AD18-F39CA6B16B51}" type="presParOf" srcId="{4407DBD5-8204-42C5-B4DF-51987F2AA5C4}" destId="{C07CC6DF-2510-4C25-8E0C-8AF6024ABDCD}" srcOrd="5" destOrd="0" presId="urn:microsoft.com/office/officeart/2005/8/layout/list1"/>
    <dgm:cxn modelId="{5C869E51-9479-4F93-A7DB-840C6441C95C}" type="presParOf" srcId="{4407DBD5-8204-42C5-B4DF-51987F2AA5C4}" destId="{2962F834-251B-4C8E-8210-2BDD16194AF1}" srcOrd="6" destOrd="0" presId="urn:microsoft.com/office/officeart/2005/8/layout/list1"/>
    <dgm:cxn modelId="{31A2E4AB-7D55-4FE8-A082-4B3FEEF53DBC}" type="presParOf" srcId="{4407DBD5-8204-42C5-B4DF-51987F2AA5C4}" destId="{F023A94C-5A85-4643-B5BB-9FA1EA9DB1CA}" srcOrd="7" destOrd="0" presId="urn:microsoft.com/office/officeart/2005/8/layout/list1"/>
    <dgm:cxn modelId="{6F4591A7-7DE7-4878-A413-6470EF6B8A85}" type="presParOf" srcId="{4407DBD5-8204-42C5-B4DF-51987F2AA5C4}" destId="{FDD7EAC9-B3E4-43D8-9992-BA6F1D85B6F9}" srcOrd="8" destOrd="0" presId="urn:microsoft.com/office/officeart/2005/8/layout/list1"/>
    <dgm:cxn modelId="{271389F7-12F4-4252-9267-97B9FD4A50BD}" type="presParOf" srcId="{FDD7EAC9-B3E4-43D8-9992-BA6F1D85B6F9}" destId="{EBEE0C5A-5BFF-4B3F-8460-18DF1A089A71}" srcOrd="0" destOrd="0" presId="urn:microsoft.com/office/officeart/2005/8/layout/list1"/>
    <dgm:cxn modelId="{7D09EC75-CD4A-44EA-AF33-839527D64084}" type="presParOf" srcId="{FDD7EAC9-B3E4-43D8-9992-BA6F1D85B6F9}" destId="{4A2B94D6-4584-43D4-BAA2-FD2C4089402F}" srcOrd="1" destOrd="0" presId="urn:microsoft.com/office/officeart/2005/8/layout/list1"/>
    <dgm:cxn modelId="{AA2C8683-2206-4680-8B04-9E036A6B4D5A}" type="presParOf" srcId="{4407DBD5-8204-42C5-B4DF-51987F2AA5C4}" destId="{D5AA97BE-EEB8-4B65-A942-6C7D4E031E16}" srcOrd="9" destOrd="0" presId="urn:microsoft.com/office/officeart/2005/8/layout/list1"/>
    <dgm:cxn modelId="{3F756535-582B-4EA4-81CA-31A0CA2A9C1F}" type="presParOf" srcId="{4407DBD5-8204-42C5-B4DF-51987F2AA5C4}" destId="{AD1BAC2E-9282-443C-BEC5-B760ECD6B2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C21D79-8ABD-4794-AAE1-61446225652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D8C8495-15BC-4E58-A0B1-98BAEEC2CD1E}">
      <dgm:prSet phldrT="[Текст]" custT="1"/>
      <dgm:spPr/>
      <dgm:t>
        <a:bodyPr/>
        <a:lstStyle/>
        <a:p>
          <a:pPr algn="just"/>
          <a:endParaRPr lang="ru-RU" sz="28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l"/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Консультации по вопросам выполнения домашнего задания</a:t>
          </a:r>
        </a:p>
        <a:p>
          <a:pPr algn="l"/>
          <a:endParaRPr lang="ru-RU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CCCD30D-089D-40A3-8AE7-00A25A458C69}" type="parTrans" cxnId="{8006E16F-327D-47C1-A0DE-33C972D3C040}">
      <dgm:prSet/>
      <dgm:spPr/>
      <dgm:t>
        <a:bodyPr/>
        <a:lstStyle/>
        <a:p>
          <a:endParaRPr lang="ru-RU"/>
        </a:p>
      </dgm:t>
    </dgm:pt>
    <dgm:pt modelId="{6290D9EE-0D79-48EA-8F97-0D17DC52E2E3}" type="sibTrans" cxnId="{8006E16F-327D-47C1-A0DE-33C972D3C040}">
      <dgm:prSet/>
      <dgm:spPr/>
      <dgm:t>
        <a:bodyPr/>
        <a:lstStyle/>
        <a:p>
          <a:endParaRPr lang="ru-RU"/>
        </a:p>
      </dgm:t>
    </dgm:pt>
    <dgm:pt modelId="{78DBB4C2-1B5A-4D9B-AF6F-33B770FBF73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Беседы  с целью повышения педагогической компетентности родителей</a:t>
          </a:r>
          <a:endParaRPr lang="ru-RU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F51DB02-B0E2-4C10-BD9A-1919A091CFC3}" type="parTrans" cxnId="{25C38677-562D-4878-BA18-B3634CAB52FA}">
      <dgm:prSet/>
      <dgm:spPr/>
      <dgm:t>
        <a:bodyPr/>
        <a:lstStyle/>
        <a:p>
          <a:endParaRPr lang="ru-RU"/>
        </a:p>
      </dgm:t>
    </dgm:pt>
    <dgm:pt modelId="{EA2015FB-A131-4494-B10B-4D7BED05D190}" type="sibTrans" cxnId="{25C38677-562D-4878-BA18-B3634CAB52FA}">
      <dgm:prSet/>
      <dgm:spPr/>
      <dgm:t>
        <a:bodyPr/>
        <a:lstStyle/>
        <a:p>
          <a:endParaRPr lang="ru-RU"/>
        </a:p>
      </dgm:t>
    </dgm:pt>
    <dgm:pt modelId="{0752DD57-A6D5-44AE-9448-E2E11A674A2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Обучающие мастер-классы </a:t>
          </a:r>
          <a:endParaRPr lang="ru-RU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CAE3F6C-CF4A-4A17-AE4F-C13111B85333}" type="parTrans" cxnId="{51A31476-7A69-406D-80F3-401E60B7D8D6}">
      <dgm:prSet/>
      <dgm:spPr/>
      <dgm:t>
        <a:bodyPr/>
        <a:lstStyle/>
        <a:p>
          <a:endParaRPr lang="ru-RU"/>
        </a:p>
      </dgm:t>
    </dgm:pt>
    <dgm:pt modelId="{F7A63A9F-26CC-4A94-86B4-E3D4433034DC}" type="sibTrans" cxnId="{51A31476-7A69-406D-80F3-401E60B7D8D6}">
      <dgm:prSet/>
      <dgm:spPr/>
      <dgm:t>
        <a:bodyPr/>
        <a:lstStyle/>
        <a:p>
          <a:endParaRPr lang="ru-RU"/>
        </a:p>
      </dgm:t>
    </dgm:pt>
    <dgm:pt modelId="{7AC91D58-16B8-494E-A0DE-CE4B729751E5}" type="pres">
      <dgm:prSet presAssocID="{0CC21D79-8ABD-4794-AAE1-6144622565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E307CD-2F8B-447C-AD08-B15E387D05A5}" type="pres">
      <dgm:prSet presAssocID="{7D8C8495-15BC-4E58-A0B1-98BAEEC2CD1E}" presName="parentLin" presStyleCnt="0"/>
      <dgm:spPr/>
    </dgm:pt>
    <dgm:pt modelId="{63BE17ED-0AB9-4B1C-8C8E-1A07E3AD56E3}" type="pres">
      <dgm:prSet presAssocID="{7D8C8495-15BC-4E58-A0B1-98BAEEC2CD1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2F237A6-E9C5-4ADB-9CEA-67C8D4A28EA2}" type="pres">
      <dgm:prSet presAssocID="{7D8C8495-15BC-4E58-A0B1-98BAEEC2CD1E}" presName="parentText" presStyleLbl="node1" presStyleIdx="0" presStyleCnt="3" custScaleX="149193" custScaleY="166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697D2-D5A7-4106-A589-5B9C8442AB18}" type="pres">
      <dgm:prSet presAssocID="{7D8C8495-15BC-4E58-A0B1-98BAEEC2CD1E}" presName="negativeSpace" presStyleCnt="0"/>
      <dgm:spPr/>
    </dgm:pt>
    <dgm:pt modelId="{0674F937-77B9-4073-860B-EA6A2C921548}" type="pres">
      <dgm:prSet presAssocID="{7D8C8495-15BC-4E58-A0B1-98BAEEC2CD1E}" presName="childText" presStyleLbl="conFgAcc1" presStyleIdx="0" presStyleCnt="3">
        <dgm:presLayoutVars>
          <dgm:bulletEnabled val="1"/>
        </dgm:presLayoutVars>
      </dgm:prSet>
      <dgm:spPr/>
    </dgm:pt>
    <dgm:pt modelId="{3704C158-10D0-4D64-AAB6-B60EFA50DFB8}" type="pres">
      <dgm:prSet presAssocID="{6290D9EE-0D79-48EA-8F97-0D17DC52E2E3}" presName="spaceBetweenRectangles" presStyleCnt="0"/>
      <dgm:spPr/>
    </dgm:pt>
    <dgm:pt modelId="{668666DF-1B79-484A-8221-7113FD0061E9}" type="pres">
      <dgm:prSet presAssocID="{78DBB4C2-1B5A-4D9B-AF6F-33B770FBF73D}" presName="parentLin" presStyleCnt="0"/>
      <dgm:spPr/>
    </dgm:pt>
    <dgm:pt modelId="{E2C8486D-C27E-4EB7-ADFC-9C156A50E708}" type="pres">
      <dgm:prSet presAssocID="{78DBB4C2-1B5A-4D9B-AF6F-33B770FBF73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CF5FD1B-D063-40F3-91DD-FE8799927573}" type="pres">
      <dgm:prSet presAssocID="{78DBB4C2-1B5A-4D9B-AF6F-33B770FBF73D}" presName="parentText" presStyleLbl="node1" presStyleIdx="1" presStyleCnt="3" custScaleX="142857" custScaleY="146895" custLinFactNeighborX="9369" custLinFactNeighborY="-25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04D83-DA06-4BA7-8E89-FE6859B21A9C}" type="pres">
      <dgm:prSet presAssocID="{78DBB4C2-1B5A-4D9B-AF6F-33B770FBF73D}" presName="negativeSpace" presStyleCnt="0"/>
      <dgm:spPr/>
    </dgm:pt>
    <dgm:pt modelId="{9C916CE3-BBB0-4ACF-B45A-BF8D3862D9D5}" type="pres">
      <dgm:prSet presAssocID="{78DBB4C2-1B5A-4D9B-AF6F-33B770FBF73D}" presName="childText" presStyleLbl="conFgAcc1" presStyleIdx="1" presStyleCnt="3">
        <dgm:presLayoutVars>
          <dgm:bulletEnabled val="1"/>
        </dgm:presLayoutVars>
      </dgm:prSet>
      <dgm:spPr/>
    </dgm:pt>
    <dgm:pt modelId="{1FEBF60F-843A-4A66-8E32-DBD0CA267AA1}" type="pres">
      <dgm:prSet presAssocID="{EA2015FB-A131-4494-B10B-4D7BED05D190}" presName="spaceBetweenRectangles" presStyleCnt="0"/>
      <dgm:spPr/>
    </dgm:pt>
    <dgm:pt modelId="{EF044A99-DEC9-4D06-8072-1FFC1E4FBAE7}" type="pres">
      <dgm:prSet presAssocID="{0752DD57-A6D5-44AE-9448-E2E11A674A2C}" presName="parentLin" presStyleCnt="0"/>
      <dgm:spPr/>
    </dgm:pt>
    <dgm:pt modelId="{655C0919-B769-4F09-9D5E-CFE298E901D1}" type="pres">
      <dgm:prSet presAssocID="{0752DD57-A6D5-44AE-9448-E2E11A674A2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B0E0B87-F701-4DA9-9145-2E2EACC347E8}" type="pres">
      <dgm:prSet presAssocID="{0752DD57-A6D5-44AE-9448-E2E11A674A2C}" presName="parentText" presStyleLbl="node1" presStyleIdx="2" presStyleCnt="3" custScaleX="135961" custScaleY="935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F5654-C351-4CB5-BA98-4FB17664EB87}" type="pres">
      <dgm:prSet presAssocID="{0752DD57-A6D5-44AE-9448-E2E11A674A2C}" presName="negativeSpace" presStyleCnt="0"/>
      <dgm:spPr/>
    </dgm:pt>
    <dgm:pt modelId="{6A2880F1-C88E-4926-ABA8-142C79D5032F}" type="pres">
      <dgm:prSet presAssocID="{0752DD57-A6D5-44AE-9448-E2E11A674A2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08989AA-13F9-4786-9B1B-8878F263B79E}" type="presOf" srcId="{0752DD57-A6D5-44AE-9448-E2E11A674A2C}" destId="{AB0E0B87-F701-4DA9-9145-2E2EACC347E8}" srcOrd="1" destOrd="0" presId="urn:microsoft.com/office/officeart/2005/8/layout/list1"/>
    <dgm:cxn modelId="{E5E71747-F1C4-45E0-BA88-51FFC99B2060}" type="presOf" srcId="{0CC21D79-8ABD-4794-AAE1-614462256524}" destId="{7AC91D58-16B8-494E-A0DE-CE4B729751E5}" srcOrd="0" destOrd="0" presId="urn:microsoft.com/office/officeart/2005/8/layout/list1"/>
    <dgm:cxn modelId="{4C374018-1F35-4F95-82BD-53E9BAC1A837}" type="presOf" srcId="{7D8C8495-15BC-4E58-A0B1-98BAEEC2CD1E}" destId="{32F237A6-E9C5-4ADB-9CEA-67C8D4A28EA2}" srcOrd="1" destOrd="0" presId="urn:microsoft.com/office/officeart/2005/8/layout/list1"/>
    <dgm:cxn modelId="{2D7669FD-099C-485D-B3C9-0D9C83C468A2}" type="presOf" srcId="{7D8C8495-15BC-4E58-A0B1-98BAEEC2CD1E}" destId="{63BE17ED-0AB9-4B1C-8C8E-1A07E3AD56E3}" srcOrd="0" destOrd="0" presId="urn:microsoft.com/office/officeart/2005/8/layout/list1"/>
    <dgm:cxn modelId="{51B92030-174B-43F8-BC95-B6591A637314}" type="presOf" srcId="{0752DD57-A6D5-44AE-9448-E2E11A674A2C}" destId="{655C0919-B769-4F09-9D5E-CFE298E901D1}" srcOrd="0" destOrd="0" presId="urn:microsoft.com/office/officeart/2005/8/layout/list1"/>
    <dgm:cxn modelId="{25C38677-562D-4878-BA18-B3634CAB52FA}" srcId="{0CC21D79-8ABD-4794-AAE1-614462256524}" destId="{78DBB4C2-1B5A-4D9B-AF6F-33B770FBF73D}" srcOrd="1" destOrd="0" parTransId="{9F51DB02-B0E2-4C10-BD9A-1919A091CFC3}" sibTransId="{EA2015FB-A131-4494-B10B-4D7BED05D190}"/>
    <dgm:cxn modelId="{D2007188-25AC-48A9-A6A1-E65BA4294E66}" type="presOf" srcId="{78DBB4C2-1B5A-4D9B-AF6F-33B770FBF73D}" destId="{E2C8486D-C27E-4EB7-ADFC-9C156A50E708}" srcOrd="0" destOrd="0" presId="urn:microsoft.com/office/officeart/2005/8/layout/list1"/>
    <dgm:cxn modelId="{8006E16F-327D-47C1-A0DE-33C972D3C040}" srcId="{0CC21D79-8ABD-4794-AAE1-614462256524}" destId="{7D8C8495-15BC-4E58-A0B1-98BAEEC2CD1E}" srcOrd="0" destOrd="0" parTransId="{5CCCD30D-089D-40A3-8AE7-00A25A458C69}" sibTransId="{6290D9EE-0D79-48EA-8F97-0D17DC52E2E3}"/>
    <dgm:cxn modelId="{51A31476-7A69-406D-80F3-401E60B7D8D6}" srcId="{0CC21D79-8ABD-4794-AAE1-614462256524}" destId="{0752DD57-A6D5-44AE-9448-E2E11A674A2C}" srcOrd="2" destOrd="0" parTransId="{8CAE3F6C-CF4A-4A17-AE4F-C13111B85333}" sibTransId="{F7A63A9F-26CC-4A94-86B4-E3D4433034DC}"/>
    <dgm:cxn modelId="{76A139EF-1CCE-477A-A0B6-039B094B47BE}" type="presOf" srcId="{78DBB4C2-1B5A-4D9B-AF6F-33B770FBF73D}" destId="{5CF5FD1B-D063-40F3-91DD-FE8799927573}" srcOrd="1" destOrd="0" presId="urn:microsoft.com/office/officeart/2005/8/layout/list1"/>
    <dgm:cxn modelId="{3E5E3EDD-28B7-4CEF-88F5-33A40D718D1F}" type="presParOf" srcId="{7AC91D58-16B8-494E-A0DE-CE4B729751E5}" destId="{4FE307CD-2F8B-447C-AD08-B15E387D05A5}" srcOrd="0" destOrd="0" presId="urn:microsoft.com/office/officeart/2005/8/layout/list1"/>
    <dgm:cxn modelId="{C0DE31A4-4AEA-455D-914E-48912B8C1CB9}" type="presParOf" srcId="{4FE307CD-2F8B-447C-AD08-B15E387D05A5}" destId="{63BE17ED-0AB9-4B1C-8C8E-1A07E3AD56E3}" srcOrd="0" destOrd="0" presId="urn:microsoft.com/office/officeart/2005/8/layout/list1"/>
    <dgm:cxn modelId="{E77A4816-1219-451B-955E-2B5E84B388A2}" type="presParOf" srcId="{4FE307CD-2F8B-447C-AD08-B15E387D05A5}" destId="{32F237A6-E9C5-4ADB-9CEA-67C8D4A28EA2}" srcOrd="1" destOrd="0" presId="urn:microsoft.com/office/officeart/2005/8/layout/list1"/>
    <dgm:cxn modelId="{05CFBC14-6CD1-4193-9CB6-E17475754BB0}" type="presParOf" srcId="{7AC91D58-16B8-494E-A0DE-CE4B729751E5}" destId="{053697D2-D5A7-4106-A589-5B9C8442AB18}" srcOrd="1" destOrd="0" presId="urn:microsoft.com/office/officeart/2005/8/layout/list1"/>
    <dgm:cxn modelId="{F625BFD8-EF9E-4C5F-BB75-D0E8695AA5AA}" type="presParOf" srcId="{7AC91D58-16B8-494E-A0DE-CE4B729751E5}" destId="{0674F937-77B9-4073-860B-EA6A2C921548}" srcOrd="2" destOrd="0" presId="urn:microsoft.com/office/officeart/2005/8/layout/list1"/>
    <dgm:cxn modelId="{2AEFBA21-E9FE-4E71-A015-BBC1637C41A7}" type="presParOf" srcId="{7AC91D58-16B8-494E-A0DE-CE4B729751E5}" destId="{3704C158-10D0-4D64-AAB6-B60EFA50DFB8}" srcOrd="3" destOrd="0" presId="urn:microsoft.com/office/officeart/2005/8/layout/list1"/>
    <dgm:cxn modelId="{68AAE8C2-9D03-41B3-A739-C45A44C00137}" type="presParOf" srcId="{7AC91D58-16B8-494E-A0DE-CE4B729751E5}" destId="{668666DF-1B79-484A-8221-7113FD0061E9}" srcOrd="4" destOrd="0" presId="urn:microsoft.com/office/officeart/2005/8/layout/list1"/>
    <dgm:cxn modelId="{C37B3223-B9B7-4B64-BA28-CD6D8A044F5A}" type="presParOf" srcId="{668666DF-1B79-484A-8221-7113FD0061E9}" destId="{E2C8486D-C27E-4EB7-ADFC-9C156A50E708}" srcOrd="0" destOrd="0" presId="urn:microsoft.com/office/officeart/2005/8/layout/list1"/>
    <dgm:cxn modelId="{679EA63C-6470-4149-8FBF-4D10FB2AC12C}" type="presParOf" srcId="{668666DF-1B79-484A-8221-7113FD0061E9}" destId="{5CF5FD1B-D063-40F3-91DD-FE8799927573}" srcOrd="1" destOrd="0" presId="urn:microsoft.com/office/officeart/2005/8/layout/list1"/>
    <dgm:cxn modelId="{462DBB32-4599-4F29-BB2B-0FBF179C228D}" type="presParOf" srcId="{7AC91D58-16B8-494E-A0DE-CE4B729751E5}" destId="{14404D83-DA06-4BA7-8E89-FE6859B21A9C}" srcOrd="5" destOrd="0" presId="urn:microsoft.com/office/officeart/2005/8/layout/list1"/>
    <dgm:cxn modelId="{3A59072B-F1EF-419F-9784-AC0534FEFC6E}" type="presParOf" srcId="{7AC91D58-16B8-494E-A0DE-CE4B729751E5}" destId="{9C916CE3-BBB0-4ACF-B45A-BF8D3862D9D5}" srcOrd="6" destOrd="0" presId="urn:microsoft.com/office/officeart/2005/8/layout/list1"/>
    <dgm:cxn modelId="{0CC1A27B-F2A2-415A-9740-94345DDCEED6}" type="presParOf" srcId="{7AC91D58-16B8-494E-A0DE-CE4B729751E5}" destId="{1FEBF60F-843A-4A66-8E32-DBD0CA267AA1}" srcOrd="7" destOrd="0" presId="urn:microsoft.com/office/officeart/2005/8/layout/list1"/>
    <dgm:cxn modelId="{0FB1D6ED-AFE0-46D1-8D95-33044E039C5E}" type="presParOf" srcId="{7AC91D58-16B8-494E-A0DE-CE4B729751E5}" destId="{EF044A99-DEC9-4D06-8072-1FFC1E4FBAE7}" srcOrd="8" destOrd="0" presId="urn:microsoft.com/office/officeart/2005/8/layout/list1"/>
    <dgm:cxn modelId="{3898CEF7-43E4-452F-9204-565BE63A8F94}" type="presParOf" srcId="{EF044A99-DEC9-4D06-8072-1FFC1E4FBAE7}" destId="{655C0919-B769-4F09-9D5E-CFE298E901D1}" srcOrd="0" destOrd="0" presId="urn:microsoft.com/office/officeart/2005/8/layout/list1"/>
    <dgm:cxn modelId="{A5BF0821-E603-429D-A615-38BCCC19E005}" type="presParOf" srcId="{EF044A99-DEC9-4D06-8072-1FFC1E4FBAE7}" destId="{AB0E0B87-F701-4DA9-9145-2E2EACC347E8}" srcOrd="1" destOrd="0" presId="urn:microsoft.com/office/officeart/2005/8/layout/list1"/>
    <dgm:cxn modelId="{E0CEB193-5E5A-4808-9797-856D2C1C9750}" type="presParOf" srcId="{7AC91D58-16B8-494E-A0DE-CE4B729751E5}" destId="{303F5654-C351-4CB5-BA98-4FB17664EB87}" srcOrd="9" destOrd="0" presId="urn:microsoft.com/office/officeart/2005/8/layout/list1"/>
    <dgm:cxn modelId="{2B00CDA8-CABE-4B6F-8A48-5AD03DED1FCF}" type="presParOf" srcId="{7AC91D58-16B8-494E-A0DE-CE4B729751E5}" destId="{6A2880F1-C88E-4926-ABA8-142C79D5032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82ABD-F485-4F58-9DC7-128E28B59C60}">
      <dsp:nvSpPr>
        <dsp:cNvPr id="0" name=""/>
        <dsp:cNvSpPr/>
      </dsp:nvSpPr>
      <dsp:spPr>
        <a:xfrm>
          <a:off x="0" y="601744"/>
          <a:ext cx="800105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62178-C165-4876-B5D6-40E472F1C1E8}">
      <dsp:nvSpPr>
        <dsp:cNvPr id="0" name=""/>
        <dsp:cNvSpPr/>
      </dsp:nvSpPr>
      <dsp:spPr>
        <a:xfrm>
          <a:off x="393020" y="55624"/>
          <a:ext cx="7600971" cy="1092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ДИАГНОСТИЧЕСКИЙ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выявление уровня развития детей с ярко выраженными интеллектуальными способностями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46339" y="108943"/>
        <a:ext cx="7494333" cy="985602"/>
      </dsp:txXfrm>
    </dsp:sp>
    <dsp:sp modelId="{2962F834-251B-4C8E-8210-2BDD16194AF1}">
      <dsp:nvSpPr>
        <dsp:cNvPr id="0" name=""/>
        <dsp:cNvSpPr/>
      </dsp:nvSpPr>
      <dsp:spPr>
        <a:xfrm>
          <a:off x="0" y="2349727"/>
          <a:ext cx="800105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046098"/>
              <a:satOff val="7864"/>
              <a:lumOff val="1235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D3A11-B132-4590-98F2-61D9BE19B4B3}">
      <dsp:nvSpPr>
        <dsp:cNvPr id="0" name=""/>
        <dsp:cNvSpPr/>
      </dsp:nvSpPr>
      <dsp:spPr>
        <a:xfrm>
          <a:off x="393020" y="1733944"/>
          <a:ext cx="7607739" cy="1161903"/>
        </a:xfrm>
        <a:prstGeom prst="roundRect">
          <a:avLst/>
        </a:prstGeom>
        <a:solidFill>
          <a:schemeClr val="accent2">
            <a:hueOff val="-5046098"/>
            <a:satOff val="7864"/>
            <a:lumOff val="1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РАЗВИВАЮЩИЙ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развитие  интеллектуальных способностей детей старшего дошкольного возраста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49739" y="1790663"/>
        <a:ext cx="7494301" cy="1048465"/>
      </dsp:txXfrm>
    </dsp:sp>
    <dsp:sp modelId="{AD1BAC2E-9282-443C-BEC5-B760ECD6B293}">
      <dsp:nvSpPr>
        <dsp:cNvPr id="0" name=""/>
        <dsp:cNvSpPr/>
      </dsp:nvSpPr>
      <dsp:spPr>
        <a:xfrm>
          <a:off x="0" y="4115809"/>
          <a:ext cx="800105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092197"/>
              <a:satOff val="15728"/>
              <a:lumOff val="2470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B94D6-4584-43D4-BAA2-FD2C4089402F}">
      <dsp:nvSpPr>
        <dsp:cNvPr id="0" name=""/>
        <dsp:cNvSpPr/>
      </dsp:nvSpPr>
      <dsp:spPr>
        <a:xfrm>
          <a:off x="382870" y="3460760"/>
          <a:ext cx="7618185" cy="1180001"/>
        </a:xfrm>
        <a:prstGeom prst="roundRect">
          <a:avLst/>
        </a:prstGeom>
        <a:solidFill>
          <a:schemeClr val="accent2">
            <a:hueOff val="-10092197"/>
            <a:satOff val="15728"/>
            <a:lumOff val="2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КОНТРОЛЬНЫЙ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оценка результативности развивающих занятий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latin typeface="Arial" pitchFamily="34" charset="0"/>
            <a:cs typeface="Arial" pitchFamily="34" charset="0"/>
          </a:endParaRPr>
        </a:p>
      </dsp:txBody>
      <dsp:txXfrm>
        <a:off x="440473" y="3518363"/>
        <a:ext cx="7502979" cy="1064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4F937-77B9-4073-860B-EA6A2C921548}">
      <dsp:nvSpPr>
        <dsp:cNvPr id="0" name=""/>
        <dsp:cNvSpPr/>
      </dsp:nvSpPr>
      <dsp:spPr>
        <a:xfrm>
          <a:off x="0" y="1062972"/>
          <a:ext cx="771530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237A6-E9C5-4ADB-9CEA-67C8D4A28EA2}">
      <dsp:nvSpPr>
        <dsp:cNvPr id="0" name=""/>
        <dsp:cNvSpPr/>
      </dsp:nvSpPr>
      <dsp:spPr>
        <a:xfrm>
          <a:off x="352236" y="30327"/>
          <a:ext cx="7357176" cy="1475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4" tIns="0" rIns="204134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Консультации по вопросам выполнения домашнего задания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24261" y="102352"/>
        <a:ext cx="7213126" cy="1331395"/>
      </dsp:txXfrm>
    </dsp:sp>
    <dsp:sp modelId="{9C916CE3-BBB0-4ACF-B45A-BF8D3862D9D5}">
      <dsp:nvSpPr>
        <dsp:cNvPr id="0" name=""/>
        <dsp:cNvSpPr/>
      </dsp:nvSpPr>
      <dsp:spPr>
        <a:xfrm>
          <a:off x="0" y="2839074"/>
          <a:ext cx="771530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046098"/>
              <a:satOff val="7864"/>
              <a:lumOff val="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5FD1B-D063-40F3-91DD-FE8799927573}">
      <dsp:nvSpPr>
        <dsp:cNvPr id="0" name=""/>
        <dsp:cNvSpPr/>
      </dsp:nvSpPr>
      <dsp:spPr>
        <a:xfrm>
          <a:off x="369196" y="1958168"/>
          <a:ext cx="7346107" cy="1300902"/>
        </a:xfrm>
        <a:prstGeom prst="roundRect">
          <a:avLst/>
        </a:prstGeom>
        <a:solidFill>
          <a:schemeClr val="accent2">
            <a:hueOff val="-5046098"/>
            <a:satOff val="7864"/>
            <a:lumOff val="1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4" tIns="0" rIns="20413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Беседы  с целью повышения педагогической компетентности родителей</a:t>
          </a:r>
          <a:endParaRPr lang="ru-RU" sz="2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2701" y="2021673"/>
        <a:ext cx="7219097" cy="1173892"/>
      </dsp:txXfrm>
    </dsp:sp>
    <dsp:sp modelId="{6A2880F1-C88E-4926-ABA8-142C79D5032F}">
      <dsp:nvSpPr>
        <dsp:cNvPr id="0" name=""/>
        <dsp:cNvSpPr/>
      </dsp:nvSpPr>
      <dsp:spPr>
        <a:xfrm>
          <a:off x="0" y="4142894"/>
          <a:ext cx="771530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0092197"/>
              <a:satOff val="15728"/>
              <a:lumOff val="2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E0B87-F701-4DA9-9145-2E2EACC347E8}">
      <dsp:nvSpPr>
        <dsp:cNvPr id="0" name=""/>
        <dsp:cNvSpPr/>
      </dsp:nvSpPr>
      <dsp:spPr>
        <a:xfrm>
          <a:off x="385011" y="3757074"/>
          <a:ext cx="7328521" cy="828620"/>
        </a:xfrm>
        <a:prstGeom prst="roundRect">
          <a:avLst/>
        </a:prstGeom>
        <a:solidFill>
          <a:schemeClr val="accent2">
            <a:hueOff val="-10092197"/>
            <a:satOff val="15728"/>
            <a:lumOff val="2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4" tIns="0" rIns="20413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Обучающие мастер-классы </a:t>
          </a:r>
          <a:endParaRPr lang="ru-RU" sz="2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25461" y="3797524"/>
        <a:ext cx="7247621" cy="747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E734CA-6867-44CA-B0C8-69C0A83A83FA}" type="datetimeFigureOut">
              <a:rPr lang="ru-RU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3387CCE-EDA1-4DE3-A845-0B68B5EE16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4B8C5E-2833-4270-A072-3FF27819EE65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527372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909037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92845"/>
      </p:ext>
    </p:extLst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303592"/>
      </p:ext>
    </p:extLst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82892535"/>
      </p:ext>
    </p:extLst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77533"/>
      </p:ext>
    </p:extLst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4103"/>
      </p:ext>
    </p:extLst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24860"/>
      </p:ext>
    </p:extLst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2024"/>
      </p:ext>
    </p:extLst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36439"/>
      </p:ext>
    </p:extLst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26767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9064645"/>
      </p:ext>
    </p:extLst>
  </p:cSld>
  <p:clrMapOvr>
    <a:masterClrMapping/>
  </p:clrMapOvr>
  <p:transition spd="med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03555"/>
      </p:ext>
    </p:extLst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12075"/>
      </p:ext>
    </p:extLst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569602"/>
      </p:ext>
    </p:extLst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44526"/>
      </p:ext>
    </p:extLst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64567375"/>
      </p:ext>
    </p:extLst>
  </p:cSld>
  <p:clrMapOvr>
    <a:masterClrMapping/>
  </p:clrMapOvr>
  <p:transition spd="med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230188"/>
            <a:ext cx="8382000" cy="3317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0399"/>
      </p:ext>
    </p:extLst>
  </p:cSld>
  <p:clrMapOvr>
    <a:masterClrMapping/>
  </p:clrMapOvr>
  <p:transition spd="med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30306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553371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661704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107261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401349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921155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734245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805064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59" r:id="rId1"/>
    <p:sldLayoutId id="2147485860" r:id="rId2"/>
    <p:sldLayoutId id="2147485861" r:id="rId3"/>
    <p:sldLayoutId id="2147485862" r:id="rId4"/>
    <p:sldLayoutId id="2147485863" r:id="rId5"/>
    <p:sldLayoutId id="2147485844" r:id="rId6"/>
    <p:sldLayoutId id="2147485845" r:id="rId7"/>
    <p:sldLayoutId id="2147485846" r:id="rId8"/>
    <p:sldLayoutId id="2147485847" r:id="rId9"/>
    <p:sldLayoutId id="2147485848" r:id="rId10"/>
    <p:sldLayoutId id="2147485849" r:id="rId11"/>
    <p:sldLayoutId id="2147485864" r:id="rId12"/>
    <p:sldLayoutId id="2147485865" r:id="rId13"/>
  </p:sldLayoutIdLst>
  <p:transition spd="med">
    <p:wedg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0" r:id="rId1"/>
  </p:sldLayoutIdLst>
  <p:transition spd="med">
    <p:wedg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6" r:id="rId1"/>
    <p:sldLayoutId id="2147485867" r:id="rId2"/>
    <p:sldLayoutId id="2147485851" r:id="rId3"/>
    <p:sldLayoutId id="2147485852" r:id="rId4"/>
    <p:sldLayoutId id="2147485853" r:id="rId5"/>
    <p:sldLayoutId id="2147485854" r:id="rId6"/>
    <p:sldLayoutId id="2147485855" r:id="rId7"/>
    <p:sldLayoutId id="2147485856" r:id="rId8"/>
    <p:sldLayoutId id="2147485868" r:id="rId9"/>
    <p:sldLayoutId id="2147485869" r:id="rId10"/>
    <p:sldLayoutId id="2147485857" r:id="rId11"/>
  </p:sldLayoutIdLst>
  <p:transition spd="med">
    <p:wedg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8" r:id="rId1"/>
  </p:sldLayoutIdLst>
  <p:transition spd="med">
    <p:wedg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audio" Target="file:///J:\&#1074;&#1099;&#1089;&#1090;&#1091;&#1087;&#1083;&#1077;&#1085;&#1080;&#1077;\&#1084;&#1072;&#1084;&#1072;%20(-).wma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2.xml"/><Relationship Id="rId1" Type="http://schemas.openxmlformats.org/officeDocument/2006/relationships/video" Target="file:///J:\&#1074;&#1099;&#1089;&#1090;&#1091;&#1087;&#1083;&#1077;&#1085;&#1080;&#1077;\&#1057;&#1082;&#1072;&#1079;&#1086;&#1095;&#1085;&#1072;&#1103;%20&#1089;&#1090;&#1088;&#1072;&#1085;&#1072;%20&#1058;&#1042;.av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2.xml"/><Relationship Id="rId6" Type="http://schemas.openxmlformats.org/officeDocument/2006/relationships/image" Target="http://stakato.ru/uploads/images/kompany/69_tula/konvert.jpg" TargetMode="Externa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4429125" y="1714500"/>
            <a:ext cx="43735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</a:rPr>
              <a:t>Макаркина </a:t>
            </a:r>
          </a:p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</a:rPr>
              <a:t>Ольга Сергеевна </a:t>
            </a:r>
          </a:p>
          <a:p>
            <a:pPr algn="ctr" eaLnBrk="1" hangingPunct="1"/>
            <a:endParaRPr lang="ru-RU" altLang="ru-RU" sz="3600" b="1" i="1">
              <a:solidFill>
                <a:srgbClr val="0D1D61"/>
              </a:solidFill>
            </a:endParaRPr>
          </a:p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</a:rPr>
              <a:t>воспитатель МАДОУ № 1  </a:t>
            </a:r>
          </a:p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</a:rPr>
              <a:t>г. Полысаево</a:t>
            </a:r>
            <a:endParaRPr lang="ru-RU" altLang="ru-RU" sz="3600" i="1">
              <a:solidFill>
                <a:srgbClr val="0D1D61"/>
              </a:solidFill>
            </a:endParaRPr>
          </a:p>
        </p:txBody>
      </p:sp>
      <p:pic>
        <p:nvPicPr>
          <p:cNvPr id="17413" name="Picture 5" descr="D:\МАДОУ\фото МДОУ №1\1-д.с\Новая папка (2)\0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714356"/>
            <a:ext cx="3626117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мама (-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Заголовок 6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498475"/>
          </a:xfrm>
        </p:spPr>
        <p:txBody>
          <a:bodyPr/>
          <a:lstStyle/>
          <a:p>
            <a:pPr algn="ctr">
              <a:defRPr/>
            </a:pPr>
            <a:r>
              <a:rPr lang="ru-RU" sz="3600" b="1" i="1" smtClean="0">
                <a:solidFill>
                  <a:srgbClr val="0D1D61"/>
                </a:solidFill>
                <a:latin typeface="Arial" pitchFamily="34" charset="0"/>
                <a:cs typeface="Arial" pitchFamily="34" charset="0"/>
              </a:rPr>
              <a:t>Волшебный мир судьба мне подарила</a:t>
            </a: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2" cstate="screen">
            <a:extLst/>
          </a:blip>
          <a:stretch>
            <a:fillRect/>
          </a:stretch>
        </p:blipFill>
        <p:spPr>
          <a:xfrm>
            <a:off x="1071538" y="1000108"/>
            <a:ext cx="7000924" cy="52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0" y="1428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  <a:cs typeface="Arial" panose="020B0604020202020204" pitchFamily="34" charset="0"/>
              </a:rPr>
              <a:t>И детскими улыбками вознаградила</a:t>
            </a:r>
          </a:p>
        </p:txBody>
      </p:sp>
      <p:pic>
        <p:nvPicPr>
          <p:cNvPr id="4" name="Picture 3" descr="F:\DCIM\103NIKON\DSCN1182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1071538" y="1071546"/>
            <a:ext cx="6882752" cy="52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казочная страна ТВ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500063" y="1785938"/>
            <a:ext cx="80724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02060"/>
                </a:solidFill>
              </a:rPr>
              <a:t>Развитие детей с признаками интеллектуальной одарённости через организацию дополнительного образования          в детском саду</a:t>
            </a:r>
            <a:endParaRPr lang="ru-RU" altLang="ru-RU" sz="3600" i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88" y="142875"/>
            <a:ext cx="8548687" cy="498475"/>
          </a:xfrm>
          <a:prstGeom prst="rect">
            <a:avLst/>
          </a:prstGeom>
        </p:spPr>
        <p:txBody>
          <a:bodyPr/>
          <a:lstStyle/>
          <a:p>
            <a:pPr algn="ctr" defTabSz="912813" eaLnBrk="0" hangingPunct="0">
              <a:lnSpc>
                <a:spcPct val="90000"/>
              </a:lnSpc>
              <a:defRPr/>
            </a:pPr>
            <a:r>
              <a:rPr lang="ru-RU" sz="3600" b="1" i="1" spc="-150" dirty="0">
                <a:ln w="3175">
                  <a:noFill/>
                </a:ln>
                <a:solidFill>
                  <a:srgbClr val="0D1D61"/>
                </a:solidFill>
                <a:cs typeface="Arial" pitchFamily="34" charset="0"/>
              </a:rPr>
              <a:t>Одарённые дети – мощный ресурс развития общества</a:t>
            </a:r>
          </a:p>
        </p:txBody>
      </p:sp>
      <p:pic>
        <p:nvPicPr>
          <p:cNvPr id="32773" name="Picture 5" descr="http://wiki.iteach.ru/images/3/33/DETAIL_PICTURE_5974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357298"/>
            <a:ext cx="4286280" cy="325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l_fi" descr="http://www.klass39.ru/wp-content/uploads/2012/09/kinder4.jpg"/>
          <p:cNvPicPr/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4214810" y="3000372"/>
            <a:ext cx="4429156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42875"/>
            <a:ext cx="8929688" cy="498475"/>
          </a:xfrm>
          <a:prstGeom prst="rect">
            <a:avLst/>
          </a:prstGeom>
        </p:spPr>
        <p:txBody>
          <a:bodyPr/>
          <a:lstStyle/>
          <a:p>
            <a:pPr algn="ctr" defTabSz="912813" eaLnBrk="0" hangingPunct="0">
              <a:lnSpc>
                <a:spcPct val="90000"/>
              </a:lnSpc>
              <a:defRPr/>
            </a:pPr>
            <a:r>
              <a:rPr lang="ru-RU" sz="3600" b="1" i="1" spc="-150" dirty="0">
                <a:ln w="3175">
                  <a:noFill/>
                </a:ln>
                <a:solidFill>
                  <a:srgbClr val="0D1D61"/>
                </a:solidFill>
                <a:cs typeface="Arial" pitchFamily="34" charset="0"/>
              </a:rPr>
              <a:t>Государственная поддержка </a:t>
            </a:r>
          </a:p>
          <a:p>
            <a:pPr algn="ctr" defTabSz="912813" eaLnBrk="0" hangingPunct="0">
              <a:lnSpc>
                <a:spcPct val="90000"/>
              </a:lnSpc>
              <a:defRPr/>
            </a:pPr>
            <a:r>
              <a:rPr lang="ru-RU" sz="3600" b="1" i="1" spc="-150" dirty="0">
                <a:ln w="3175">
                  <a:noFill/>
                </a:ln>
                <a:solidFill>
                  <a:srgbClr val="0D1D61"/>
                </a:solidFill>
                <a:cs typeface="Arial" pitchFamily="34" charset="0"/>
              </a:rPr>
              <a:t>одарённых детей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 rot="10800000" flipV="1">
            <a:off x="214313" y="1693863"/>
            <a:ext cx="871537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8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Национальная образовательная инициатива «Наша новая школа»</a:t>
            </a:r>
          </a:p>
          <a:p>
            <a:pPr algn="just"/>
            <a:endParaRPr lang="ru-RU" altLang="ru-RU" sz="2800" b="1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altLang="ru-RU" sz="28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Программа по созданию региональной системы поиска и поддержки талантливых детей и молодёжи в Кемеровской области        на 2010 – 2015 гг.</a:t>
            </a:r>
          </a:p>
          <a:p>
            <a:pPr algn="just"/>
            <a:endParaRPr lang="ru-RU" altLang="ru-RU" sz="2800" b="1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altLang="ru-RU" sz="28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Программа «Одарённые дети Полысаевского городского округа»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214313"/>
            <a:ext cx="8429625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2813" eaLnBrk="0" hangingPunct="0">
              <a:lnSpc>
                <a:spcPct val="90000"/>
              </a:lnSpc>
              <a:defRPr/>
            </a:pPr>
            <a:r>
              <a:rPr lang="ru-RU" sz="3600" b="1" i="1" spc="-150" dirty="0">
                <a:ln w="3175">
                  <a:noFill/>
                </a:ln>
                <a:solidFill>
                  <a:srgbClr val="0D1D61"/>
                </a:solidFill>
                <a:cs typeface="Arial" pitchFamily="34" charset="0"/>
              </a:rPr>
              <a:t>Программа «Маленький  гений»</a:t>
            </a:r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0" y="785813"/>
            <a:ext cx="9144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D1D61"/>
                </a:solidFill>
                <a:cs typeface="Arial" panose="020B0604020202020204" pitchFamily="34" charset="0"/>
              </a:rPr>
              <a:t> </a:t>
            </a:r>
            <a:r>
              <a:rPr lang="ru-RU" altLang="ru-RU" sz="3000" b="1">
                <a:solidFill>
                  <a:srgbClr val="0D1D61"/>
                </a:solidFill>
                <a:cs typeface="Arial" panose="020B0604020202020204" pitchFamily="34" charset="0"/>
              </a:rPr>
              <a:t>Цель: </a:t>
            </a:r>
            <a:r>
              <a:rPr lang="ru-RU" altLang="ru-RU" sz="2700" b="1">
                <a:solidFill>
                  <a:srgbClr val="0D1D61"/>
                </a:solidFill>
                <a:cs typeface="Arial" panose="020B0604020202020204" pitchFamily="34" charset="0"/>
              </a:rPr>
              <a:t>создание условий для выявления   </a:t>
            </a:r>
          </a:p>
          <a:p>
            <a:pPr eaLnBrk="1" hangingPunct="1"/>
            <a:r>
              <a:rPr lang="ru-RU" altLang="ru-RU" sz="2700" b="1">
                <a:solidFill>
                  <a:srgbClr val="0D1D61"/>
                </a:solidFill>
                <a:cs typeface="Arial" panose="020B0604020202020204" pitchFamily="34" charset="0"/>
              </a:rPr>
              <a:t>             и развития детей с признаками одарённости </a:t>
            </a:r>
            <a:r>
              <a:rPr lang="ru-RU" altLang="ru-RU" sz="2800">
                <a:cs typeface="Arial" panose="020B0604020202020204" pitchFamily="34" charset="0"/>
              </a:rPr>
              <a:t/>
            </a:r>
            <a:br>
              <a:rPr lang="ru-RU" altLang="ru-RU" sz="2800">
                <a:cs typeface="Arial" panose="020B0604020202020204" pitchFamily="34" charset="0"/>
              </a:rPr>
            </a:br>
            <a:r>
              <a:rPr lang="ru-RU" altLang="ru-RU" sz="2800" b="1" i="1">
                <a:solidFill>
                  <a:srgbClr val="0D1D61"/>
                </a:solidFill>
                <a:cs typeface="Arial" panose="020B0604020202020204" pitchFamily="34" charset="0"/>
              </a:rPr>
              <a:t/>
            </a:r>
            <a:br>
              <a:rPr lang="ru-RU" altLang="ru-RU" sz="2800" b="1" i="1">
                <a:solidFill>
                  <a:srgbClr val="0D1D61"/>
                </a:solidFill>
                <a:cs typeface="Arial" panose="020B0604020202020204" pitchFamily="34" charset="0"/>
              </a:rPr>
            </a:br>
            <a:endParaRPr lang="ru-RU" altLang="ru-RU" sz="2800">
              <a:cs typeface="Arial" panose="020B0604020202020204" pitchFamily="34" charset="0"/>
            </a:endParaRPr>
          </a:p>
        </p:txBody>
      </p:sp>
      <p:pic>
        <p:nvPicPr>
          <p:cNvPr id="1031" name="Picture 7" descr="G:\ты\IMG_17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143116"/>
            <a:ext cx="4214842" cy="3253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 descr="F:\мы\Первое место ДОУ 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3357562"/>
            <a:ext cx="4286280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822" name="Прямоугольник 4"/>
          <p:cNvSpPr>
            <a:spLocks noChangeArrowheads="1"/>
          </p:cNvSpPr>
          <p:nvPr/>
        </p:nvSpPr>
        <p:spPr bwMode="auto">
          <a:xfrm>
            <a:off x="785813" y="5572125"/>
            <a:ext cx="3203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Кружок «Доми-со-лька»</a:t>
            </a:r>
          </a:p>
        </p:txBody>
      </p:sp>
      <p:sp>
        <p:nvSpPr>
          <p:cNvPr id="34823" name="Прямоугольник 4"/>
          <p:cNvSpPr>
            <a:spLocks noChangeArrowheads="1"/>
          </p:cNvSpPr>
          <p:nvPr/>
        </p:nvSpPr>
        <p:spPr bwMode="auto">
          <a:xfrm>
            <a:off x="4786313" y="2714625"/>
            <a:ext cx="407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Кружок «К вершинам Олимпа»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5" y="214313"/>
            <a:ext cx="8429625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2813" eaLnBrk="0" hangingPunct="0">
              <a:lnSpc>
                <a:spcPct val="90000"/>
              </a:lnSpc>
              <a:defRPr/>
            </a:pPr>
            <a:r>
              <a:rPr lang="ru-RU" sz="3600" b="1" i="1" spc="-150" dirty="0">
                <a:ln w="3175">
                  <a:noFill/>
                </a:ln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Образовательная деятельность</a:t>
            </a:r>
          </a:p>
        </p:txBody>
      </p:sp>
      <p:sp>
        <p:nvSpPr>
          <p:cNvPr id="35844" name="Прямоугольник 6"/>
          <p:cNvSpPr>
            <a:spLocks noChangeArrowheads="1"/>
          </p:cNvSpPr>
          <p:nvPr/>
        </p:nvSpPr>
        <p:spPr bwMode="auto">
          <a:xfrm>
            <a:off x="0" y="4500563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Художественное </a:t>
            </a:r>
          </a:p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 творчество</a:t>
            </a:r>
          </a:p>
        </p:txBody>
      </p:sp>
      <p:pic>
        <p:nvPicPr>
          <p:cNvPr id="35847" name="Picture 7" descr="C:\Documents and Settings\Владелец\Мои документы\Мои рисунки\мастер\мастер 0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000108"/>
            <a:ext cx="4382105" cy="328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 descr="C:\Documents and Settings\Владелец\Мои документы\Мои рисунки\мастер\мастер 0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3143248"/>
            <a:ext cx="4382102" cy="328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5072063" y="2500313"/>
            <a:ext cx="3684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Взаимопомощь на занятии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5"/>
          <p:cNvSpPr>
            <a:spLocks noChangeArrowheads="1"/>
          </p:cNvSpPr>
          <p:nvPr/>
        </p:nvSpPr>
        <p:spPr bwMode="auto">
          <a:xfrm>
            <a:off x="4500563" y="4214813"/>
            <a:ext cx="3887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Победители </a:t>
            </a:r>
          </a:p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интеллектуального конкурса</a:t>
            </a:r>
          </a:p>
        </p:txBody>
      </p:sp>
      <p:pic>
        <p:nvPicPr>
          <p:cNvPr id="34820" name="Picture 4" descr="H:\дети\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071546"/>
            <a:ext cx="7199998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8" y="142875"/>
            <a:ext cx="8429625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2813" eaLnBrk="0" hangingPunct="0">
              <a:lnSpc>
                <a:spcPct val="90000"/>
              </a:lnSpc>
              <a:defRPr/>
            </a:pPr>
            <a:r>
              <a:rPr lang="ru-RU" sz="3600" b="1" i="1" spc="-150" dirty="0">
                <a:ln w="3175">
                  <a:noFill/>
                </a:ln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Хочу всё знать!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1"/>
          <p:cNvSpPr>
            <a:spLocks noChangeArrowheads="1"/>
          </p:cNvSpPr>
          <p:nvPr/>
        </p:nvSpPr>
        <p:spPr bwMode="auto">
          <a:xfrm>
            <a:off x="428625" y="142875"/>
            <a:ext cx="8215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  <a:cs typeface="Arial" panose="020B0604020202020204" pitchFamily="34" charset="0"/>
              </a:rPr>
              <a:t>Анкетирование родителей </a:t>
            </a:r>
          </a:p>
        </p:txBody>
      </p:sp>
      <p:graphicFrame>
        <p:nvGraphicFramePr>
          <p:cNvPr id="1026" name="Диаграмма 2"/>
          <p:cNvGraphicFramePr>
            <a:graphicFrameLocks/>
          </p:cNvGraphicFramePr>
          <p:nvPr/>
        </p:nvGraphicFramePr>
        <p:xfrm>
          <a:off x="500063" y="928688"/>
          <a:ext cx="8215312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иаграмма" r:id="rId3" imgW="8218120" imgH="5572227" progId="Excel.Chart.8">
                  <p:embed/>
                </p:oleObj>
              </mc:Choice>
              <mc:Fallback>
                <p:oleObj name="Диаграмма" r:id="rId3" imgW="8218120" imgH="5572227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928688"/>
                        <a:ext cx="8215312" cy="557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14375" y="214313"/>
            <a:ext cx="8229600" cy="1052512"/>
          </a:xfrm>
        </p:spPr>
        <p:txBody>
          <a:bodyPr/>
          <a:lstStyle/>
          <a:p>
            <a:pPr algn="ctr">
              <a:defRPr/>
            </a:pPr>
            <a:r>
              <a:rPr lang="ru-RU" sz="3600" b="1" i="1" smtClean="0">
                <a:solidFill>
                  <a:srgbClr val="0D1D61"/>
                </a:solidFill>
                <a:latin typeface="Arial" pitchFamily="34" charset="0"/>
                <a:cs typeface="Arial" pitchFamily="34" charset="0"/>
              </a:rPr>
              <a:t>Кузбасс – мой край родной</a:t>
            </a:r>
            <a:r>
              <a:rPr lang="ru-RU" sz="4000" b="1" smtClean="0">
                <a:solidFill>
                  <a:srgbClr val="0D1D6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smtClean="0">
                <a:solidFill>
                  <a:srgbClr val="0D1D61"/>
                </a:solidFill>
                <a:latin typeface="Arial" pitchFamily="34" charset="0"/>
                <a:cs typeface="Arial" pitchFamily="34" charset="0"/>
              </a:rPr>
            </a:br>
            <a:endParaRPr lang="ru-RU" sz="4000" b="1" smtClean="0">
              <a:solidFill>
                <a:srgbClr val="0D1D6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Фильм1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928671"/>
            <a:ext cx="3625200" cy="5429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500063" y="2428875"/>
            <a:ext cx="8358187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3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Цель: </a:t>
            </a:r>
            <a:r>
              <a:rPr lang="ru-RU" altLang="ru-RU" sz="28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создание условий для выявления                 и развития детей с признаками интеллектуальной одарённости, реализации                    и совершенствования их способностей</a:t>
            </a:r>
          </a:p>
        </p:txBody>
      </p:sp>
      <p:sp>
        <p:nvSpPr>
          <p:cNvPr id="35843" name="Прямоугольник 1"/>
          <p:cNvSpPr>
            <a:spLocks noChangeArrowheads="1"/>
          </p:cNvSpPr>
          <p:nvPr/>
        </p:nvSpPr>
        <p:spPr bwMode="auto">
          <a:xfrm>
            <a:off x="285750" y="142875"/>
            <a:ext cx="86439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  <a:cs typeface="Arial" panose="020B0604020202020204" pitchFamily="34" charset="0"/>
              </a:rPr>
              <a:t>Организация дополнительного образования для интеллектуально одарённых детей</a:t>
            </a:r>
            <a:endParaRPr lang="ru-RU" altLang="ru-RU" sz="3600" i="1">
              <a:solidFill>
                <a:srgbClr val="0D1D61"/>
              </a:solidFill>
              <a:cs typeface="Arial" panose="020B0604020202020204" pitchFamily="34" charset="0"/>
            </a:endParaRPr>
          </a:p>
        </p:txBody>
      </p:sp>
      <p:pic>
        <p:nvPicPr>
          <p:cNvPr id="35844" name="Рисунок 4" descr="http://klub-drug.ru/wp-content/uploads/2011/04/School_Universit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4360863"/>
            <a:ext cx="295275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285750" y="285750"/>
            <a:ext cx="8572500" cy="52324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0850" eaLnBrk="0" hangingPunct="0">
              <a:defRPr/>
            </a:pPr>
            <a:r>
              <a:rPr lang="ru-RU" sz="2800" b="1" dirty="0">
                <a:solidFill>
                  <a:srgbClr val="163558"/>
                </a:solidFill>
                <a:ea typeface="Times New Roman" pitchFamily="18" charset="0"/>
                <a:cs typeface="Arial" pitchFamily="34" charset="0"/>
              </a:rPr>
              <a:t>  </a:t>
            </a:r>
            <a:endParaRPr lang="ru-RU" sz="2800" b="1" dirty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000" b="1" dirty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algn="just">
              <a:defRPr/>
            </a:pPr>
            <a:endParaRPr lang="ru-RU" sz="1000" b="1" dirty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indent="450850" algn="just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Выбрать эффективные методики выявления интеллектуально одарённых дошкольников</a:t>
            </a:r>
          </a:p>
          <a:p>
            <a:pPr algn="just">
              <a:defRPr/>
            </a:pPr>
            <a:endParaRPr lang="ru-RU" sz="1600" b="1" dirty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indent="450850" algn="just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Провести диагностирование и создать банк интеллектуально одарённых детей ДОУ</a:t>
            </a:r>
          </a:p>
          <a:p>
            <a:pPr indent="450850" algn="just">
              <a:defRPr/>
            </a:pPr>
            <a:endParaRPr lang="ru-RU" sz="1600" b="1" dirty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indent="450850" algn="just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Разработать программу кружка и методическое сопровождение по развитию детей с признаками интеллектуальной одарённости</a:t>
            </a:r>
          </a:p>
          <a:p>
            <a:pPr indent="450850" algn="just">
              <a:defRPr/>
            </a:pPr>
            <a:endParaRPr lang="ru-RU" sz="1600" b="1" dirty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indent="450850" algn="just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Создать развивающую среду, способствующую развитию познавательного потенциала 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и эмоциональному благополучию дошкольников</a:t>
            </a:r>
          </a:p>
        </p:txBody>
      </p:sp>
      <p:sp>
        <p:nvSpPr>
          <p:cNvPr id="36867" name="Прямоугольник 1"/>
          <p:cNvSpPr>
            <a:spLocks noChangeArrowheads="1"/>
          </p:cNvSpPr>
          <p:nvPr/>
        </p:nvSpPr>
        <p:spPr bwMode="auto">
          <a:xfrm>
            <a:off x="0" y="142875"/>
            <a:ext cx="9001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  <a:cs typeface="Arial" panose="020B0604020202020204" pitchFamily="34" charset="0"/>
              </a:rPr>
              <a:t>Задачи</a:t>
            </a:r>
            <a:endParaRPr lang="ru-RU" altLang="ru-RU" sz="3600" i="1">
              <a:solidFill>
                <a:srgbClr val="0D1D6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0" y="2063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  <a:cs typeface="Arial" panose="020B0604020202020204" pitchFamily="34" charset="0"/>
              </a:rPr>
              <a:t>Программа кружка </a:t>
            </a:r>
          </a:p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  <a:cs typeface="Arial" panose="020B0604020202020204" pitchFamily="34" charset="0"/>
              </a:rPr>
              <a:t>«Магия  интеллекта»</a:t>
            </a:r>
            <a:endParaRPr lang="ru-RU" altLang="ru-RU" sz="3600" i="1">
              <a:solidFill>
                <a:srgbClr val="0D1D61"/>
              </a:solidFill>
              <a:cs typeface="Arial" panose="020B0604020202020204" pitchFamily="34" charset="0"/>
            </a:endParaRPr>
          </a:p>
        </p:txBody>
      </p:sp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428625" y="1357313"/>
            <a:ext cx="8358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3200" b="1" i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Цель:</a:t>
            </a:r>
            <a:r>
              <a:rPr lang="ru-RU" altLang="ru-RU" sz="2800" b="1" i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8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развитие интеллектуально-познавательного потенциала дошкольников</a:t>
            </a:r>
          </a:p>
        </p:txBody>
      </p:sp>
      <p:pic>
        <p:nvPicPr>
          <p:cNvPr id="116738" name="Picture 2" descr="D:\Лесенка успеха\2013\мадоу № 1\фото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0496" y="3071810"/>
            <a:ext cx="4643470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285750" y="857250"/>
            <a:ext cx="885825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8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Обучать приемам  умственных действий   </a:t>
            </a:r>
          </a:p>
          <a:p>
            <a:pPr algn="just"/>
            <a:r>
              <a:rPr lang="ru-RU" altLang="ru-RU" sz="28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(анализ, синтез, сравнение,  обобщение,   </a:t>
            </a:r>
          </a:p>
          <a:p>
            <a:pPr algn="just"/>
            <a:r>
              <a:rPr lang="ru-RU" altLang="ru-RU" sz="28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классификация, аналогия и др.)</a:t>
            </a:r>
          </a:p>
          <a:p>
            <a:pPr algn="just"/>
            <a:endParaRPr lang="ru-RU" altLang="ru-RU" sz="1000" b="1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8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Развивать психические процессы </a:t>
            </a:r>
          </a:p>
          <a:p>
            <a:pPr algn="just"/>
            <a:r>
              <a:rPr lang="ru-RU" altLang="ru-RU" sz="28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(внимание, память, мышление,   </a:t>
            </a:r>
          </a:p>
          <a:p>
            <a:pPr algn="just"/>
            <a:r>
              <a:rPr lang="ru-RU" altLang="ru-RU" sz="28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воображение)</a:t>
            </a:r>
          </a:p>
          <a:p>
            <a:pPr algn="just"/>
            <a:endParaRPr lang="ru-RU" altLang="ru-RU" sz="1000" b="1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8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Формировать познавательные умения </a:t>
            </a:r>
          </a:p>
          <a:p>
            <a:pPr algn="just"/>
            <a:r>
              <a:rPr lang="ru-RU" altLang="ru-RU" sz="28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(умение добывать информацию, делать </a:t>
            </a:r>
          </a:p>
          <a:p>
            <a:pPr algn="just"/>
            <a:r>
              <a:rPr lang="ru-RU" altLang="ru-RU" sz="28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умозаключения и др.)</a:t>
            </a:r>
          </a:p>
          <a:p>
            <a:pPr algn="just"/>
            <a:endParaRPr lang="ru-RU" altLang="ru-RU" sz="1000" b="1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8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Способствовать развитию личностных </a:t>
            </a:r>
          </a:p>
          <a:p>
            <a:pPr algn="just"/>
            <a:r>
              <a:rPr lang="ru-RU" altLang="ru-RU" sz="28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качеств (умение доводить  начатое до </a:t>
            </a:r>
          </a:p>
          <a:p>
            <a:pPr algn="just"/>
            <a:r>
              <a:rPr lang="ru-RU" altLang="ru-RU" sz="28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конца и др.)</a:t>
            </a:r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0" y="1428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02060"/>
                </a:solidFill>
                <a:cs typeface="Arial" panose="020B0604020202020204" pitchFamily="34" charset="0"/>
              </a:rPr>
              <a:t>Задачи кружка  «Магия интеллекта»</a:t>
            </a:r>
            <a:endParaRPr lang="ru-RU" altLang="ru-RU" sz="3600" i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02060"/>
                </a:solidFill>
                <a:cs typeface="Arial" panose="020B0604020202020204" pitchFamily="34" charset="0"/>
              </a:rPr>
              <a:t>Этапы реализации программы кружка</a:t>
            </a:r>
            <a:endParaRPr lang="ru-RU" altLang="ru-RU" sz="3600" i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642910" y="1397000"/>
          <a:ext cx="8001056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500063" y="1428750"/>
            <a:ext cx="8072437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b="1">
                <a:solidFill>
                  <a:srgbClr val="002060"/>
                </a:solidFill>
              </a:rPr>
              <a:t>  «Учебная деятельность»</a:t>
            </a:r>
          </a:p>
          <a:p>
            <a:pPr eaLnBrk="1" hangingPunct="1"/>
            <a:endParaRPr lang="ru-RU" altLang="ru-RU" sz="1000" b="1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b="1">
                <a:solidFill>
                  <a:srgbClr val="002060"/>
                </a:solidFill>
              </a:rPr>
              <a:t> «Последовательность картинок»</a:t>
            </a:r>
          </a:p>
          <a:p>
            <a:pPr eaLnBrk="1" hangingPunct="1"/>
            <a:endParaRPr lang="ru-RU" altLang="ru-RU" sz="1000" b="1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b="1">
                <a:solidFill>
                  <a:srgbClr val="002060"/>
                </a:solidFill>
              </a:rPr>
              <a:t> «Дорисовывание фигур»</a:t>
            </a:r>
          </a:p>
          <a:p>
            <a:pPr eaLnBrk="1" hangingPunct="1"/>
            <a:endParaRPr lang="ru-RU" altLang="ru-RU" sz="1000" b="1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b="1">
                <a:solidFill>
                  <a:srgbClr val="002060"/>
                </a:solidFill>
              </a:rPr>
              <a:t> «Вопросы к картинкам»</a:t>
            </a:r>
          </a:p>
          <a:p>
            <a:pPr eaLnBrk="1" hangingPunct="1"/>
            <a:endParaRPr lang="ru-RU" altLang="ru-RU" sz="1000" b="1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b="1">
                <a:solidFill>
                  <a:srgbClr val="002060"/>
                </a:solidFill>
              </a:rPr>
              <a:t> «Самое непохожее»</a:t>
            </a:r>
          </a:p>
          <a:p>
            <a:pPr eaLnBrk="1" hangingPunct="1"/>
            <a:endParaRPr lang="ru-RU" altLang="ru-RU" sz="1000" b="1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b="1">
                <a:solidFill>
                  <a:srgbClr val="002060"/>
                </a:solidFill>
              </a:rPr>
              <a:t> «Выбор стратегии поиска»</a:t>
            </a:r>
          </a:p>
          <a:p>
            <a:pPr eaLnBrk="1" hangingPunct="1"/>
            <a:endParaRPr lang="ru-RU" altLang="ru-RU" sz="1000" b="1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b="1">
                <a:solidFill>
                  <a:srgbClr val="002060"/>
                </a:solidFill>
              </a:rPr>
              <a:t> «Сочинение сказки»</a:t>
            </a:r>
          </a:p>
          <a:p>
            <a:pPr eaLnBrk="1" hangingPunct="1"/>
            <a:endParaRPr lang="ru-RU" altLang="ru-RU" sz="1000" b="1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b="1">
                <a:solidFill>
                  <a:srgbClr val="002060"/>
                </a:solidFill>
              </a:rPr>
              <a:t> «Схематизация»</a:t>
            </a:r>
          </a:p>
          <a:p>
            <a:pPr eaLnBrk="1" hangingPunct="1"/>
            <a:endParaRPr lang="ru-RU" altLang="ru-RU" sz="2800"/>
          </a:p>
          <a:p>
            <a:pPr eaLnBrk="1" hangingPunct="1"/>
            <a:endParaRPr lang="ru-RU" altLang="ru-RU" sz="2800"/>
          </a:p>
          <a:p>
            <a:pPr eaLnBrk="1" hangingPunct="1"/>
            <a:endParaRPr lang="ru-RU" altLang="ru-RU" sz="2800" b="1" i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0963" name="Прямоугольник 1"/>
          <p:cNvSpPr>
            <a:spLocks noChangeArrowheads="1"/>
          </p:cNvSpPr>
          <p:nvPr/>
        </p:nvSpPr>
        <p:spPr bwMode="auto">
          <a:xfrm>
            <a:off x="-107950" y="0"/>
            <a:ext cx="9251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02060"/>
                </a:solidFill>
              </a:rPr>
              <a:t>Диагностические  методики </a:t>
            </a:r>
          </a:p>
          <a:p>
            <a:pPr algn="ctr" eaLnBrk="1" hangingPunct="1"/>
            <a:r>
              <a:rPr lang="ru-RU" altLang="ru-RU" sz="3600" b="1" i="1">
                <a:solidFill>
                  <a:srgbClr val="002060"/>
                </a:solidFill>
              </a:rPr>
              <a:t>А. И. Савенкова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:\Новая папка (2)\7867866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928670"/>
            <a:ext cx="4620122" cy="328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063" y="0"/>
            <a:ext cx="8215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Формы работы кружка</a:t>
            </a:r>
            <a:endParaRPr lang="ru-RU" sz="3600" i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5060" name="Прямоугольник 5"/>
          <p:cNvSpPr>
            <a:spLocks noChangeArrowheads="1"/>
          </p:cNvSpPr>
          <p:nvPr/>
        </p:nvSpPr>
        <p:spPr bwMode="auto">
          <a:xfrm>
            <a:off x="5857875" y="2286000"/>
            <a:ext cx="204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Клуб Знатоков</a:t>
            </a:r>
          </a:p>
        </p:txBody>
      </p:sp>
      <p:sp>
        <p:nvSpPr>
          <p:cNvPr id="45061" name="Прямоугольник 5"/>
          <p:cNvSpPr>
            <a:spLocks noChangeArrowheads="1"/>
          </p:cNvSpPr>
          <p:nvPr/>
        </p:nvSpPr>
        <p:spPr bwMode="auto">
          <a:xfrm>
            <a:off x="1000125" y="4357688"/>
            <a:ext cx="2795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Исследовательская </a:t>
            </a:r>
          </a:p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деятельность</a:t>
            </a:r>
          </a:p>
        </p:txBody>
      </p:sp>
      <p:pic>
        <p:nvPicPr>
          <p:cNvPr id="120836" name="Picture 4" descr="D:\Лесенка успеха\2013\мадоу № 1\фото\знатоки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3000372"/>
            <a:ext cx="4500594" cy="3375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42938" y="0"/>
            <a:ext cx="8215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Структура занятия кружка </a:t>
            </a:r>
            <a:endParaRPr lang="ru-RU" sz="3600" i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571500" y="576263"/>
            <a:ext cx="81438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3200" b="1" i="1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800" b="1">
                <a:solidFill>
                  <a:srgbClr val="16355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Коммуникативный тренинг </a:t>
            </a:r>
          </a:p>
          <a:p>
            <a:endParaRPr lang="ru-RU" altLang="ru-RU" sz="1000" b="1">
              <a:solidFill>
                <a:srgbClr val="16355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800" b="1">
                <a:solidFill>
                  <a:srgbClr val="16355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Мозговая разминка</a:t>
            </a:r>
          </a:p>
          <a:p>
            <a:endParaRPr lang="ru-RU" altLang="ru-RU" sz="1000" b="1">
              <a:solidFill>
                <a:srgbClr val="16355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800" b="1">
                <a:solidFill>
                  <a:srgbClr val="16355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Основное содержание – изучение нового</a:t>
            </a:r>
          </a:p>
          <a:p>
            <a:endParaRPr lang="ru-RU" altLang="ru-RU" sz="1000" b="1">
              <a:solidFill>
                <a:srgbClr val="16355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800" b="1">
                <a:solidFill>
                  <a:srgbClr val="16355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Динамическая пауза «Мой подарок»</a:t>
            </a:r>
          </a:p>
          <a:p>
            <a:endParaRPr lang="ru-RU" altLang="ru-RU" sz="1000" b="1">
              <a:solidFill>
                <a:srgbClr val="16355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800" b="1">
                <a:solidFill>
                  <a:srgbClr val="16355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Закрепление нового материала</a:t>
            </a:r>
          </a:p>
          <a:p>
            <a:endParaRPr lang="ru-RU" altLang="ru-RU" sz="1000" b="1">
              <a:solidFill>
                <a:srgbClr val="16355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800" b="1">
                <a:solidFill>
                  <a:srgbClr val="16355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Развивающие игры</a:t>
            </a:r>
          </a:p>
          <a:p>
            <a:endParaRPr lang="ru-RU" altLang="ru-RU" sz="1000" b="1">
              <a:solidFill>
                <a:srgbClr val="16355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800" b="1">
                <a:solidFill>
                  <a:srgbClr val="16355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Рефлексия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71500" y="0"/>
            <a:ext cx="8215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Коммуникативный тренинг</a:t>
            </a:r>
            <a:endParaRPr lang="ru-RU" sz="3600" i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17762" name="Picture 2" descr="D:\фото МАкаркина\презент\Лесенка 2013 0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000108"/>
            <a:ext cx="7199513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063" y="0"/>
            <a:ext cx="8215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Мозговая разминка</a:t>
            </a:r>
            <a:endParaRPr lang="ru-RU" sz="3600" i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25953" name="Picture 1" descr="C:\Documents and Settings\ДОУ\Мои документы\Мои рисунки\Лесенка 2013.1\Лесенка 2013.1 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000108"/>
            <a:ext cx="7200000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382000" cy="498475"/>
          </a:xfrm>
        </p:spPr>
        <p:txBody>
          <a:bodyPr/>
          <a:lstStyle/>
          <a:p>
            <a:pPr algn="ctr">
              <a:defRPr/>
            </a:pPr>
            <a:r>
              <a:rPr lang="ru-RU" sz="36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Край сибирский, край таёжный…</a:t>
            </a:r>
            <a:endParaRPr lang="ru-RU" sz="3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6740" name="Picture 4" descr="http://dg54.odnoklassniki.ru/getImage?photoId=442561122868&amp;photoType=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48" y="3143248"/>
            <a:ext cx="4191029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6742" name="Picture 6" descr="http://dg54.odnoklassniki.ru/getImage?photoId=415622439220&amp;photoType=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071546"/>
            <a:ext cx="4181385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063" y="0"/>
            <a:ext cx="8215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Познаём  новое</a:t>
            </a:r>
            <a:endParaRPr lang="ru-RU" sz="3600" i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18786" name="Picture 2" descr="D:\фото МАкаркина\презент\Лесенка 2013 0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928670"/>
            <a:ext cx="7199512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625" y="0"/>
            <a:ext cx="8215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 мире интересного</a:t>
            </a:r>
            <a:endParaRPr lang="ru-RU" sz="3600" i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21859" name="Picture 3" descr="D:\Лесенка успеха\областной конкурс Лесенка успеха 2013, Полысаево, Макаркина О. С\Полысаевский ГО, Макаркина О. С. Фото\Лесенка 2013 0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928670"/>
            <a:ext cx="4500593" cy="328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180" name="Прямоугольник 5"/>
          <p:cNvSpPr>
            <a:spLocks noChangeArrowheads="1"/>
          </p:cNvSpPr>
          <p:nvPr/>
        </p:nvSpPr>
        <p:spPr bwMode="auto">
          <a:xfrm>
            <a:off x="5572125" y="2143125"/>
            <a:ext cx="2673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Развивающая игра </a:t>
            </a:r>
          </a:p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«Сложи узор»</a:t>
            </a:r>
          </a:p>
        </p:txBody>
      </p:sp>
      <p:sp>
        <p:nvSpPr>
          <p:cNvPr id="50181" name="Прямоугольник 5"/>
          <p:cNvSpPr>
            <a:spLocks noChangeArrowheads="1"/>
          </p:cNvSpPr>
          <p:nvPr/>
        </p:nvSpPr>
        <p:spPr bwMode="auto">
          <a:xfrm>
            <a:off x="714375" y="4500563"/>
            <a:ext cx="3071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Работа с логическими </a:t>
            </a:r>
          </a:p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кубиками Дьенеша </a:t>
            </a:r>
          </a:p>
        </p:txBody>
      </p:sp>
      <p:pic>
        <p:nvPicPr>
          <p:cNvPr id="121858" name="Picture 2" descr="D:\Лесенка успеха\областной конкурс Лесенка успеха 2013, Полысаево, Макаркина О. С\Полысаевский ГО, Макаркина О. С. Фото\IMG_23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4" y="3071810"/>
            <a:ext cx="4500594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625" y="142875"/>
            <a:ext cx="82153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Динамическая пауза </a:t>
            </a:r>
          </a:p>
          <a:p>
            <a:pPr algn="ctr">
              <a:lnSpc>
                <a:spcPts val="3500"/>
              </a:lnSpc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«Мой подарок»</a:t>
            </a:r>
            <a:endParaRPr lang="ru-RU" sz="3600" i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7108" name="Picture 4" descr="D:\фото МАкаркина\презент\Лесенка 2013 0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214422"/>
            <a:ext cx="7199512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500063" y="0"/>
            <a:ext cx="8215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  <a:cs typeface="Arial" panose="020B0604020202020204" pitchFamily="34" charset="0"/>
              </a:rPr>
              <a:t>Рефлексия </a:t>
            </a:r>
            <a:endParaRPr lang="ru-RU" altLang="ru-RU" sz="3600" i="1">
              <a:solidFill>
                <a:srgbClr val="0D1D61"/>
              </a:solidFill>
              <a:cs typeface="Arial" panose="020B0604020202020204" pitchFamily="34" charset="0"/>
            </a:endParaRPr>
          </a:p>
        </p:txBody>
      </p:sp>
      <p:pic>
        <p:nvPicPr>
          <p:cNvPr id="49155" name="Рисунок 12" descr="Картинка 340 из 720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EFF5"/>
              </a:clrFrom>
              <a:clrTo>
                <a:srgbClr val="E2EF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00125"/>
            <a:ext cx="38576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Oval 10"/>
          <p:cNvSpPr>
            <a:spLocks noChangeArrowheads="1"/>
          </p:cNvSpPr>
          <p:nvPr/>
        </p:nvSpPr>
        <p:spPr bwMode="auto">
          <a:xfrm>
            <a:off x="1000125" y="1285875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57" name="Oval 9"/>
          <p:cNvSpPr>
            <a:spLocks noChangeArrowheads="1"/>
          </p:cNvSpPr>
          <p:nvPr/>
        </p:nvSpPr>
        <p:spPr bwMode="auto">
          <a:xfrm>
            <a:off x="2643188" y="1214438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58" name="Oval 8"/>
          <p:cNvSpPr>
            <a:spLocks noChangeArrowheads="1"/>
          </p:cNvSpPr>
          <p:nvPr/>
        </p:nvSpPr>
        <p:spPr bwMode="auto">
          <a:xfrm>
            <a:off x="1785938" y="2000250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2357438" y="3143250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60" name="Oval 6"/>
          <p:cNvSpPr>
            <a:spLocks noChangeArrowheads="1"/>
          </p:cNvSpPr>
          <p:nvPr/>
        </p:nvSpPr>
        <p:spPr bwMode="auto">
          <a:xfrm>
            <a:off x="3143250" y="2214563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61" name="Oval 5"/>
          <p:cNvSpPr>
            <a:spLocks noChangeArrowheads="1"/>
          </p:cNvSpPr>
          <p:nvPr/>
        </p:nvSpPr>
        <p:spPr bwMode="auto">
          <a:xfrm>
            <a:off x="1071563" y="2928938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62" name="Oval 4"/>
          <p:cNvSpPr>
            <a:spLocks noChangeArrowheads="1"/>
          </p:cNvSpPr>
          <p:nvPr/>
        </p:nvSpPr>
        <p:spPr bwMode="auto">
          <a:xfrm>
            <a:off x="857250" y="4000500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63" name="Oval 3"/>
          <p:cNvSpPr>
            <a:spLocks noChangeArrowheads="1"/>
          </p:cNvSpPr>
          <p:nvPr/>
        </p:nvSpPr>
        <p:spPr bwMode="auto">
          <a:xfrm>
            <a:off x="3143250" y="4143375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9164" name="Рисунок 10" descr="http://im7-tub-ru.yandex.net/i?id=100649766-29-72&amp;n=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786063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Рисунок 13" descr="http://im7-tub-ru.yandex.net/i?id=187118745-24-72&amp;n=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429250"/>
            <a:ext cx="1219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67" name="Rectangle 13"/>
          <p:cNvSpPr>
            <a:spLocks noChangeArrowheads="1"/>
          </p:cNvSpPr>
          <p:nvPr/>
        </p:nvSpPr>
        <p:spPr bwMode="auto">
          <a:xfrm>
            <a:off x="0" y="457200"/>
            <a:ext cx="684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tabLst>
                <a:tab pos="4514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14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14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14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14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14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14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14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14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100"/>
          </a:p>
          <a:p>
            <a:endParaRPr lang="ru-RU" altLang="ru-RU"/>
          </a:p>
        </p:txBody>
      </p:sp>
      <p:sp>
        <p:nvSpPr>
          <p:cNvPr id="49168" name="Rectangle 1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tabLst>
                <a:tab pos="4514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14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14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14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14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14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14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14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14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sp>
        <p:nvSpPr>
          <p:cNvPr id="49169" name="Rectangle 16"/>
          <p:cNvSpPr>
            <a:spLocks noChangeArrowheads="1"/>
          </p:cNvSpPr>
          <p:nvPr/>
        </p:nvSpPr>
        <p:spPr bwMode="auto">
          <a:xfrm>
            <a:off x="428625" y="2857500"/>
            <a:ext cx="1671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tabLst>
                <a:tab pos="1028700" algn="l"/>
                <a:tab pos="4514850" algn="l"/>
                <a:tab pos="541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028700" algn="l"/>
                <a:tab pos="4514850" algn="l"/>
                <a:tab pos="541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028700" algn="l"/>
                <a:tab pos="4514850" algn="l"/>
                <a:tab pos="541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028700" algn="l"/>
                <a:tab pos="4514850" algn="l"/>
                <a:tab pos="541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028700" algn="l"/>
                <a:tab pos="4514850" algn="l"/>
                <a:tab pos="541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  <a:tab pos="4514850" algn="l"/>
                <a:tab pos="541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  <a:tab pos="4514850" algn="l"/>
                <a:tab pos="541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  <a:tab pos="4514850" algn="l"/>
                <a:tab pos="541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  <a:tab pos="4514850" algn="l"/>
                <a:tab pos="541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ru-RU" altLang="ru-RU"/>
          </a:p>
        </p:txBody>
      </p:sp>
      <p:sp>
        <p:nvSpPr>
          <p:cNvPr id="49170" name="Прямоугольник 18"/>
          <p:cNvSpPr>
            <a:spLocks noChangeArrowheads="1"/>
          </p:cNvSpPr>
          <p:nvPr/>
        </p:nvSpPr>
        <p:spPr bwMode="auto">
          <a:xfrm>
            <a:off x="4429125" y="2428875"/>
            <a:ext cx="32861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 b="1">
                <a:cs typeface="Times New Roman" panose="02020603050405020304" pitchFamily="18" charset="0"/>
              </a:rPr>
              <a:t>      </a:t>
            </a:r>
            <a:r>
              <a:rPr lang="ru-RU" altLang="ru-RU" sz="2600" b="1">
                <a:solidFill>
                  <a:srgbClr val="16355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Я выполнил все задания  самостоятельно</a:t>
            </a:r>
            <a:endParaRPr lang="ru-RU" altLang="ru-RU" sz="2600" b="1">
              <a:solidFill>
                <a:srgbClr val="163558"/>
              </a:solidFill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4357688" y="4214813"/>
            <a:ext cx="3714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>
              <a:tabLst>
                <a:tab pos="1028700" algn="l"/>
                <a:tab pos="4514850" algn="l"/>
                <a:tab pos="5410200" algn="l"/>
              </a:tabLst>
              <a:defRPr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При выполнении некоторых заданий мне потребовалась помощь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286375" y="785813"/>
            <a:ext cx="3286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Модель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«Дерево знаний»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Работа  в дневниках «Мои успехи» </a:t>
            </a:r>
            <a:endParaRPr lang="ru-RU" sz="3600" i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35169" name="Picture 1" descr="C:\Documents and Settings\ДОУ\Мои документы\Мои рисунки\Лесенка 2013.1\Лесенка 2013.1 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000107"/>
            <a:ext cx="7215238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625" y="0"/>
            <a:ext cx="8215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Письмо – домашнее задание </a:t>
            </a:r>
            <a:endParaRPr lang="ru-RU" sz="3600" i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Рисунок 4" descr="развитие мышления у детей, упражнения, зада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85813"/>
            <a:ext cx="3429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развитие мышления у детей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85813"/>
            <a:ext cx="3429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643438" y="3214688"/>
            <a:ext cx="393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Сложи фигуры, </a:t>
            </a:r>
          </a:p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каким получится результат?</a:t>
            </a:r>
          </a:p>
        </p:txBody>
      </p:sp>
      <p:pic>
        <p:nvPicPr>
          <p:cNvPr id="9" name="Рисунок 8" descr="развитие мышления у детей дошкольного возрас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857625"/>
            <a:ext cx="3429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214438" y="6143625"/>
            <a:ext cx="2141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Продолжи узор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71625" y="3214688"/>
            <a:ext cx="1808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Ассоциации </a:t>
            </a:r>
          </a:p>
        </p:txBody>
      </p:sp>
      <p:pic>
        <p:nvPicPr>
          <p:cNvPr id="51209" name="Picture 10" descr="http://stakato.ru/uploads/images/kompany/69_tula/konvert.jpg"/>
          <p:cNvPicPr>
            <a:picLocks noChangeAspect="1" noChangeArrowheads="1"/>
          </p:cNvPicPr>
          <p:nvPr/>
        </p:nvPicPr>
        <p:blipFill>
          <a:blip r:embed="rId5" r:link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660">
            <a:off x="5362575" y="4149725"/>
            <a:ext cx="3429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625" y="0"/>
            <a:ext cx="8215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Выполнение домашнего задания </a:t>
            </a:r>
            <a:endParaRPr lang="ru-RU" sz="3600" i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19810" name="Picture 2" descr="C:\Documents and Settings\ДОУ\Рабочий стол\фото с родите\Изображение 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928670"/>
            <a:ext cx="7199186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88" y="0"/>
            <a:ext cx="8501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Онлайн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– общение с родителями </a:t>
            </a:r>
            <a:endParaRPr lang="ru-RU" sz="3600" i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1000108"/>
          <a:ext cx="771530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1"/>
          <p:cNvSpPr>
            <a:spLocks noChangeArrowheads="1"/>
          </p:cNvSpPr>
          <p:nvPr/>
        </p:nvSpPr>
        <p:spPr bwMode="auto">
          <a:xfrm>
            <a:off x="500063" y="0"/>
            <a:ext cx="8215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  <a:cs typeface="Arial" panose="020B0604020202020204" pitchFamily="34" charset="0"/>
              </a:rPr>
              <a:t>Мониторинг работы кружка</a:t>
            </a:r>
            <a:endParaRPr lang="ru-RU" altLang="ru-RU" sz="3600" i="1">
              <a:solidFill>
                <a:srgbClr val="0D1D6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2844" y="714356"/>
          <a:ext cx="8786874" cy="5594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 descr="F:\я\IMG_75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071546"/>
            <a:ext cx="4388570" cy="328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063" y="0"/>
            <a:ext cx="8215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Вместе весело шагать</a:t>
            </a:r>
            <a:endParaRPr lang="ru-RU" sz="3600" i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8372" name="Прямоугольник 5"/>
          <p:cNvSpPr>
            <a:spLocks noChangeArrowheads="1"/>
          </p:cNvSpPr>
          <p:nvPr/>
        </p:nvSpPr>
        <p:spPr bwMode="auto">
          <a:xfrm>
            <a:off x="5357813" y="1785938"/>
            <a:ext cx="3273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Интеллектуальная игра </a:t>
            </a:r>
          </a:p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с воспитанниками  ДДТ</a:t>
            </a:r>
          </a:p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«Наши защитники»</a:t>
            </a:r>
          </a:p>
        </p:txBody>
      </p:sp>
      <p:sp>
        <p:nvSpPr>
          <p:cNvPr id="58373" name="Прямоугольник 5"/>
          <p:cNvSpPr>
            <a:spLocks noChangeArrowheads="1"/>
          </p:cNvSpPr>
          <p:nvPr/>
        </p:nvSpPr>
        <p:spPr bwMode="auto">
          <a:xfrm>
            <a:off x="428625" y="4643438"/>
            <a:ext cx="35575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Совместная  </a:t>
            </a:r>
          </a:p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игра-путешествие</a:t>
            </a:r>
          </a:p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с учениками  школы  № 44</a:t>
            </a:r>
          </a:p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«Остров Знаний»</a:t>
            </a:r>
          </a:p>
        </p:txBody>
      </p:sp>
      <p:pic>
        <p:nvPicPr>
          <p:cNvPr id="8" name="Picture 5" descr="F:\я\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3071810"/>
            <a:ext cx="4455440" cy="328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H:\Новая папка (2)\574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285860"/>
            <a:ext cx="4214842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63" name="Picture 3" descr="E:\фото наш город\Изображение 1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3143248"/>
            <a:ext cx="4286280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625" y="214313"/>
            <a:ext cx="8382000" cy="4984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912813" eaLnBrk="0" hangingPunct="0">
              <a:lnSpc>
                <a:spcPct val="90000"/>
              </a:lnSpc>
              <a:defRPr/>
            </a:pPr>
            <a:r>
              <a:rPr lang="ru-RU" sz="3600" b="1" i="1" spc="-150" dirty="0">
                <a:ln w="3175">
                  <a:noFill/>
                </a:ln>
                <a:solidFill>
                  <a:srgbClr val="002060"/>
                </a:solidFill>
                <a:cs typeface="Arial" pitchFamily="34" charset="0"/>
              </a:rPr>
              <a:t>Полысаево  –  город надежд</a:t>
            </a:r>
            <a:endParaRPr lang="ru-RU" sz="3600" spc="-150" dirty="0">
              <a:ln w="3175">
                <a:noFill/>
              </a:ln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063" y="0"/>
            <a:ext cx="8215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Достижения наших выпускников</a:t>
            </a:r>
            <a:endParaRPr lang="ru-RU" sz="3600" i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9396" name="Picture 4" descr="C:\Documents and Settings\Владелец\Мои документы\Мои рисунки\мастер\мастер 0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3071810"/>
            <a:ext cx="4429156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G:\ltnb1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857232"/>
            <a:ext cx="4381647" cy="328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57250" y="4357688"/>
            <a:ext cx="2611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Победители  </a:t>
            </a:r>
          </a:p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интеллектуальных</a:t>
            </a:r>
          </a:p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конкурсов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86375" y="2143125"/>
            <a:ext cx="3462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Участница </a:t>
            </a:r>
          </a:p>
          <a:p>
            <a:pPr algn="ctr" eaLnBrk="1" hangingPunct="1"/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объединения «Репортёр»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4375" y="285750"/>
            <a:ext cx="8001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eaLnBrk="0" hangingPunct="0"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«Одарённость можно сравнить                          со звездой, свет которой пронизывает каждого человека, побуждая к жизни ростки удивительных способностей                     и  талантов»</a:t>
            </a:r>
          </a:p>
          <a:p>
            <a:pPr indent="450850" algn="r" eaLnBrk="0" hangingPunct="0"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Ф. Л.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Ратнер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il_fi" descr="http://primamedia.ru/f/big/259/258134.jpg"/>
          <p:cNvPicPr/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642910" y="3000372"/>
            <a:ext cx="4572032" cy="328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 descr="http://omy-god.ru/wp-content/uploads/2012/05/0_76ad9_7f466f11_XL.jpeg"/>
          <p:cNvSpPr>
            <a:spLocks noChangeAspect="1" noChangeArrowheads="1"/>
          </p:cNvSpPr>
          <p:nvPr/>
        </p:nvSpPr>
        <p:spPr bwMode="auto">
          <a:xfrm>
            <a:off x="3000375" y="1928813"/>
            <a:ext cx="28956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0"/>
            <a:ext cx="8215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Ими гордится страна!</a:t>
            </a:r>
            <a:endParaRPr lang="ru-RU" sz="3600" i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8372" name="Picture 6" descr="http://www.youtvnews.com/newsmedia/x600_37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857232"/>
            <a:ext cx="3643338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373" name="AutoShape 14" descr="http://www.fakultet.net/forum/uploads/post-5-1140478474.jpg"/>
          <p:cNvSpPr>
            <a:spLocks noChangeAspect="1" noChangeArrowheads="1"/>
          </p:cNvSpPr>
          <p:nvPr/>
        </p:nvSpPr>
        <p:spPr bwMode="auto">
          <a:xfrm>
            <a:off x="6210300" y="2857500"/>
            <a:ext cx="2933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8381" name="Picture 13" descr="http://www.zou.ru/vm/2010/Gluhov/images/10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857232"/>
            <a:ext cx="2747965" cy="3743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383" name="Picture 15" descr="http://www.zarubezhexpo.ru/privetstmafm/files/file0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2857496"/>
            <a:ext cx="2714644" cy="37480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379" name="Picture 11" descr="http://poramor.rolevka.ru/uploads/0007/78/27/9944-2-f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86182" y="3714752"/>
            <a:ext cx="3643338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10201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500"/>
              </a:lnSpc>
            </a:pPr>
            <a:r>
              <a:rPr lang="ru-RU" altLang="ru-RU" sz="3600" b="1" i="1">
                <a:solidFill>
                  <a:srgbClr val="0D1D61"/>
                </a:solidFill>
                <a:cs typeface="Arial" panose="020B0604020202020204" pitchFamily="34" charset="0"/>
              </a:rPr>
              <a:t>    Одарённые дети – </a:t>
            </a:r>
          </a:p>
          <a:p>
            <a:pPr algn="ctr" eaLnBrk="1" hangingPunct="1">
              <a:lnSpc>
                <a:spcPts val="3500"/>
              </a:lnSpc>
            </a:pPr>
            <a:r>
              <a:rPr lang="ru-RU" altLang="ru-RU" sz="3600" b="1" i="1">
                <a:solidFill>
                  <a:srgbClr val="0D1D61"/>
                </a:solidFill>
                <a:cs typeface="Arial" panose="020B0604020202020204" pitchFamily="34" charset="0"/>
              </a:rPr>
              <a:t>          золотой фонд общества!</a:t>
            </a:r>
            <a:endParaRPr lang="ru-RU" altLang="ru-RU" sz="3600" i="1">
              <a:cs typeface="Arial" panose="020B0604020202020204" pitchFamily="34" charset="0"/>
            </a:endParaRPr>
          </a:p>
        </p:txBody>
      </p:sp>
      <p:pic>
        <p:nvPicPr>
          <p:cNvPr id="92162" name="Picture 2" descr="H:\дети\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2714620"/>
            <a:ext cx="2857520" cy="3788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402" name="Picture 10" descr="http://www.gen64.ru/pict/deti/deti_1207_files/image012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1142984"/>
            <a:ext cx="3921512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400" name="Picture 8" descr="http://img2.russia.ru/upimg/news/393/conten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3643314"/>
            <a:ext cx="3857652" cy="2893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Прямоугольник 2"/>
          <p:cNvSpPr>
            <a:spLocks noChangeArrowheads="1"/>
          </p:cNvSpPr>
          <p:nvPr/>
        </p:nvSpPr>
        <p:spPr bwMode="auto">
          <a:xfrm>
            <a:off x="4643438" y="4786313"/>
            <a:ext cx="41433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ru-RU" sz="2400" b="1" i="1">
                <a:solidFill>
                  <a:srgbClr val="0D1D61"/>
                </a:solidFill>
                <a:cs typeface="Arial" panose="020B0604020202020204" pitchFamily="34" charset="0"/>
              </a:rPr>
              <a:t>652560  г. Полысаево,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ru-RU" altLang="ru-RU" sz="2400" b="1" i="1">
                <a:solidFill>
                  <a:srgbClr val="0D1D61"/>
                </a:solidFill>
                <a:cs typeface="Arial" panose="020B0604020202020204" pitchFamily="34" charset="0"/>
              </a:rPr>
              <a:t>ул. Крупской, 130 «А»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ru-RU" altLang="ru-RU" sz="2400" b="1" i="1">
                <a:solidFill>
                  <a:srgbClr val="0D1D61"/>
                </a:solidFill>
                <a:cs typeface="Arial" panose="020B0604020202020204" pitchFamily="34" charset="0"/>
              </a:rPr>
              <a:t>МАДОУ № 1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ru-RU" altLang="ru-RU" sz="2400" b="1" i="1">
                <a:solidFill>
                  <a:srgbClr val="0D1D61"/>
                </a:solidFill>
                <a:cs typeface="Arial" panose="020B0604020202020204" pitchFamily="34" charset="0"/>
              </a:rPr>
              <a:t>тел. 8(38456)26184</a:t>
            </a:r>
          </a:p>
        </p:txBody>
      </p:sp>
      <p:sp>
        <p:nvSpPr>
          <p:cNvPr id="60419" name="Прямоугольник 1"/>
          <p:cNvSpPr>
            <a:spLocks noChangeArrowheads="1"/>
          </p:cNvSpPr>
          <p:nvPr/>
        </p:nvSpPr>
        <p:spPr bwMode="auto">
          <a:xfrm>
            <a:off x="0" y="22860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  <a:cs typeface="Arial" panose="020B0604020202020204" pitchFamily="34" charset="0"/>
              </a:rPr>
              <a:t>Благодарим  за  внимание!</a:t>
            </a:r>
            <a:endParaRPr lang="ru-RU" altLang="ru-RU" sz="3600" i="1"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6" name="Picture 8" descr="http://kemoblast.ru/uploads/2012/01/Polysaevo-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928670"/>
            <a:ext cx="6960000" cy="52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7" name="Picture 2" descr="http://im4-tub-ru.yandex.net/i?id=507956521-4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71500"/>
            <a:ext cx="11525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142852"/>
            <a:ext cx="8382000" cy="4985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912813" eaLnBrk="0" hangingPunct="0">
              <a:lnSpc>
                <a:spcPct val="90000"/>
              </a:lnSpc>
              <a:defRPr/>
            </a:pPr>
            <a:r>
              <a:rPr lang="ru-RU" sz="3600" b="1" i="1" spc="-150" dirty="0">
                <a:ln w="3175">
                  <a:noFill/>
                </a:ln>
                <a:solidFill>
                  <a:srgbClr val="002060"/>
                </a:solidFill>
                <a:cs typeface="Arial" pitchFamily="34" charset="0"/>
              </a:rPr>
              <a:t>Всё здесь близко и знакомо…</a:t>
            </a:r>
            <a:endParaRPr lang="ru-RU" sz="3600" spc="-15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253055"/>
                  </a:gs>
                  <a:gs pos="100000">
                    <a:srgbClr val="5100A2"/>
                  </a:gs>
                </a:gsLst>
                <a:lin ang="5400000" scaled="0"/>
              </a:gradFill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82000" cy="498598"/>
          </a:xfrm>
        </p:spPr>
        <p:txBody>
          <a:bodyPr/>
          <a:lstStyle/>
          <a:p>
            <a:pPr algn="ctr">
              <a:defRPr/>
            </a:pPr>
            <a:r>
              <a:rPr lang="ru-RU" sz="36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Школьные годы чудесные…</a:t>
            </a:r>
            <a:endParaRPr lang="ru-RU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787" name="Picture 3" descr="C:\Documents and Settings\ДОУ\Рабочий стол\2012-12-10\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857232"/>
            <a:ext cx="3071834" cy="5429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C:\Documents and Settings\ДОУ\Рабочий стол\2012-12-13\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857232"/>
            <a:ext cx="3030400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48718" cy="928694"/>
          </a:xfrm>
        </p:spPr>
        <p:txBody>
          <a:bodyPr/>
          <a:lstStyle/>
          <a:p>
            <a:pPr>
              <a:defRPr/>
            </a:pPr>
            <a:r>
              <a:rPr lang="ru-RU" sz="36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В предчувствии новых </a:t>
            </a:r>
            <a:br>
              <a:rPr lang="ru-RU" sz="36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путей  и дорог</a:t>
            </a:r>
            <a:endParaRPr lang="ru-RU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C:\Documents and Settings\ДОУ\Рабочий стол\2012-12-13\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214422"/>
            <a:ext cx="6929486" cy="52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072494" cy="897682"/>
          </a:xfrm>
        </p:spPr>
        <p:txBody>
          <a:bodyPr/>
          <a:lstStyle/>
          <a:p>
            <a:pPr algn="ctr">
              <a:lnSpc>
                <a:spcPts val="3500"/>
              </a:lnSpc>
              <a:defRPr/>
            </a:pPr>
            <a:r>
              <a:rPr lang="ru-RU" sz="36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голосов ребячьих </a:t>
            </a:r>
            <a:br>
              <a:rPr lang="ru-RU" sz="36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слышу  перекличку</a:t>
            </a:r>
            <a:endParaRPr lang="ru-RU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3" descr="IMG_17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285860"/>
            <a:ext cx="6929486" cy="5219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7930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/>
        </p:blipFill>
        <p:spPr bwMode="auto">
          <a:xfrm>
            <a:off x="1071538" y="1285860"/>
            <a:ext cx="6929486" cy="52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0" y="142875"/>
            <a:ext cx="91440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ru-RU" altLang="ru-RU" sz="3600" b="1" i="1">
                <a:solidFill>
                  <a:srgbClr val="0D1D61"/>
                </a:solidFill>
                <a:cs typeface="Arial" panose="020B0604020202020204" pitchFamily="34" charset="0"/>
              </a:rPr>
              <a:t>          Моё призванье там, </a:t>
            </a:r>
          </a:p>
          <a:p>
            <a:pPr algn="ctr" eaLnBrk="1" hangingPunct="1">
              <a:lnSpc>
                <a:spcPts val="3500"/>
              </a:lnSpc>
            </a:pPr>
            <a:r>
              <a:rPr lang="ru-RU" altLang="ru-RU" sz="3600" b="1" i="1">
                <a:solidFill>
                  <a:srgbClr val="0D1D61"/>
                </a:solidFill>
                <a:cs typeface="Arial" panose="020B0604020202020204" pitchFamily="34" charset="0"/>
              </a:rPr>
              <a:t>                         где озорные лица</a:t>
            </a:r>
          </a:p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ru-RU" altLang="ru-RU" sz="3600">
              <a:solidFill>
                <a:srgbClr val="0D1D6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C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Theme20">
  <a:themeElements>
    <a:clrScheme name="CP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D965"/>
      </a:accent1>
      <a:accent2>
        <a:srgbClr val="3AA9C2"/>
      </a:accent2>
      <a:accent3>
        <a:srgbClr val="EBB28F"/>
      </a:accent3>
      <a:accent4>
        <a:srgbClr val="B0E27F"/>
      </a:accent4>
      <a:accent5>
        <a:srgbClr val="FFC17E"/>
      </a:accent5>
      <a:accent6>
        <a:srgbClr val="C6A0DB"/>
      </a:accent6>
      <a:hlink>
        <a:srgbClr val="1D4775"/>
      </a:hlink>
      <a:folHlink>
        <a:srgbClr val="1D477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PE">
    <a:dk1>
      <a:srgbClr val="000000"/>
    </a:dk1>
    <a:lt1>
      <a:srgbClr val="FFFFFF"/>
    </a:lt1>
    <a:dk2>
      <a:srgbClr val="1D4775"/>
    </a:dk2>
    <a:lt2>
      <a:srgbClr val="FEF194"/>
    </a:lt2>
    <a:accent1>
      <a:srgbClr val="FFD965"/>
    </a:accent1>
    <a:accent2>
      <a:srgbClr val="3AA9C2"/>
    </a:accent2>
    <a:accent3>
      <a:srgbClr val="EBB28F"/>
    </a:accent3>
    <a:accent4>
      <a:srgbClr val="B0E27F"/>
    </a:accent4>
    <a:accent5>
      <a:srgbClr val="FFC17E"/>
    </a:accent5>
    <a:accent6>
      <a:srgbClr val="C6A0DB"/>
    </a:accent6>
    <a:hlink>
      <a:srgbClr val="1D4775"/>
    </a:hlink>
    <a:folHlink>
      <a:srgbClr val="1D4775"/>
    </a:folHlink>
  </a:clrScheme>
  <a:fontScheme name="Blue-Purple TT">
    <a:majorFont>
      <a:latin typeface="Segoe"/>
      <a:ea typeface=""/>
      <a:cs typeface=""/>
    </a:majorFont>
    <a:minorFont>
      <a:latin typeface="Sego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5917</TotalTime>
  <Words>626</Words>
  <Application>Microsoft Office PowerPoint</Application>
  <PresentationFormat>Экран (4:3)</PresentationFormat>
  <Paragraphs>173</Paragraphs>
  <Slides>44</Slides>
  <Notes>1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6" baseType="lpstr">
      <vt:lpstr>Arial</vt:lpstr>
      <vt:lpstr>Trebuchet MS</vt:lpstr>
      <vt:lpstr>Calibri</vt:lpstr>
      <vt:lpstr>Segoe</vt:lpstr>
      <vt:lpstr>Courier New</vt:lpstr>
      <vt:lpstr>Times New Roman</vt:lpstr>
      <vt:lpstr>Wingdings</vt:lpstr>
      <vt:lpstr>CSC</vt:lpstr>
      <vt:lpstr>White with Courier font for code slides</vt:lpstr>
      <vt:lpstr>1_Theme20</vt:lpstr>
      <vt:lpstr>1_White with Courier font for code slides</vt:lpstr>
      <vt:lpstr>Диаграмма Microsoft Office Excel</vt:lpstr>
      <vt:lpstr>Презентация PowerPoint</vt:lpstr>
      <vt:lpstr>Кузбасс – мой край родной </vt:lpstr>
      <vt:lpstr>Край сибирский, край таёжный…</vt:lpstr>
      <vt:lpstr>Презентация PowerPoint</vt:lpstr>
      <vt:lpstr>Презентация PowerPoint</vt:lpstr>
      <vt:lpstr>Школьные годы чудесные…</vt:lpstr>
      <vt:lpstr>      В предчувствии новых                                          путей  и дорог</vt:lpstr>
      <vt:lpstr>Я голосов ребячьих                                      слышу  перекличку</vt:lpstr>
      <vt:lpstr>Презентация PowerPoint</vt:lpstr>
      <vt:lpstr>Волшебный мир судьба мне подарила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Преимущества использования лицензионного  программного обеспечения  Microsoft</dc:title>
  <dc:subject/>
  <dc:creator>Света</dc:creator>
  <cp:keywords/>
  <dc:description/>
  <cp:lastModifiedBy>Николай Труков</cp:lastModifiedBy>
  <cp:revision>562</cp:revision>
  <dcterms:created xsi:type="dcterms:W3CDTF">2011-01-26T05:03:43Z</dcterms:created>
  <dcterms:modified xsi:type="dcterms:W3CDTF">2023-01-11T13:21:17Z</dcterms:modified>
  <cp:version/>
</cp:coreProperties>
</file>